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CCFFFF"/>
    <a:srgbClr val="66FFFF"/>
    <a:srgbClr val="A5A5A5"/>
    <a:srgbClr val="C48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73" d="100"/>
          <a:sy n="73" d="100"/>
        </p:scale>
        <p:origin x="498" y="7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4BD69-041C-41F3-A22D-65B1630F160B}" type="datetimeFigureOut">
              <a:rPr kumimoji="1" lang="ja-JP" altLang="en-US" smtClean="0"/>
              <a:t>2022/8/17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C2F90-A7E0-4507-ABAD-6FD84A7DCB22}" type="slidenum">
              <a:rPr kumimoji="1" lang="ja-JP" altLang="en-US" smtClean="0"/>
              <a:t>‹#›</a:t>
            </a:fld>
            <a:endParaRPr kumimoji="1" lang="ja-JP" altLang="en-US"/>
          </a:p>
        </p:txBody>
      </p:sp>
    </p:spTree>
    <p:extLst>
      <p:ext uri="{BB962C8B-B14F-4D97-AF65-F5344CB8AC3E}">
        <p14:creationId xmlns:p14="http://schemas.microsoft.com/office/powerpoint/2010/main" val="2072455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CF601E-AE09-48A0-B8D4-A85453527E8A}" type="datetime1">
              <a:rPr kumimoji="1" lang="ja-JP" altLang="en-US" smtClean="0"/>
              <a:t>2022/8/17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37988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C35DC4-659C-4BC1-B0A7-BAF1A1B57D94}" type="datetime1">
              <a:rPr kumimoji="1" lang="ja-JP" altLang="en-US" smtClean="0"/>
              <a:t>2022/8/17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31488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2E251FD-AF99-4726-A9A3-4844ECEC14A9}" type="datetime1">
              <a:rPr kumimoji="1" lang="ja-JP" altLang="en-US" smtClean="0"/>
              <a:t>2022/8/17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267507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785FD0-8823-41FF-AD02-24DDB14F3923}" type="datetime1">
              <a:rPr kumimoji="1" lang="ja-JP" altLang="en-US" smtClean="0"/>
              <a:t>2022/8/17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312802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E0EFBBC-13BE-4FB4-BCBF-FE0342201721}" type="datetime1">
              <a:rPr kumimoji="1" lang="ja-JP" altLang="en-US" smtClean="0"/>
              <a:t>2022/8/17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5089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8B96F39-6B76-41A6-A3BD-F94949259DFA}" type="datetime1">
              <a:rPr kumimoji="1" lang="ja-JP" altLang="en-US" smtClean="0"/>
              <a:t>2022/8/17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24547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011FB28-3EA7-4DE3-A9B0-26158729AE63}" type="datetime1">
              <a:rPr kumimoji="1" lang="ja-JP" altLang="en-US" smtClean="0"/>
              <a:t>2022/8/17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64138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88CCA7D-FF82-4280-9E5B-24C87E6E3D6A}" type="datetime1">
              <a:rPr kumimoji="1" lang="ja-JP" altLang="en-US" smtClean="0"/>
              <a:t>2022/8/17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277332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CCFE3A-554A-4676-8C3E-D07FC4F6973B}" type="datetime1">
              <a:rPr kumimoji="1" lang="ja-JP" altLang="en-US" smtClean="0"/>
              <a:t>2022/8/17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397019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90B81F-1C35-43FA-8569-868DF1805B37}" type="datetime1">
              <a:rPr kumimoji="1" lang="ja-JP" altLang="en-US" smtClean="0"/>
              <a:t>2022/8/17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405201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9A4CB0-113A-4A59-8656-4E1422C6A1AE}" type="datetime1">
              <a:rPr kumimoji="1" lang="ja-JP" altLang="en-US" smtClean="0"/>
              <a:t>2022/8/17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175426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2B67-AF9F-4F81-90A6-D4561A04F8A5}" type="datetime1">
              <a:rPr kumimoji="1" lang="ja-JP" altLang="en-US" smtClean="0"/>
              <a:t>2022/8/17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4D52-68A8-4129-A09C-058DD1AB12F1}" type="slidenum">
              <a:rPr kumimoji="1" lang="ja-JP" altLang="en-US" smtClean="0"/>
              <a:t>‹#›</a:t>
            </a:fld>
            <a:endParaRPr kumimoji="1" lang="ja-JP" altLang="en-US"/>
          </a:p>
        </p:txBody>
      </p:sp>
    </p:spTree>
    <p:extLst>
      <p:ext uri="{BB962C8B-B14F-4D97-AF65-F5344CB8AC3E}">
        <p14:creationId xmlns:p14="http://schemas.microsoft.com/office/powerpoint/2010/main" val="794624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1.xml"/><Relationship Id="rId4" Type="http://schemas.openxmlformats.org/officeDocument/2006/relationships/image" Target="../media/image13.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3.tif"/><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a:t>
            </a:fld>
            <a:endParaRPr kumimoji="1" lang="ja-JP" altLang="en-US" dirty="0">
              <a:solidFill>
                <a:schemeClr val="tx1"/>
              </a:solidFill>
            </a:endParaRPr>
          </a:p>
        </p:txBody>
      </p:sp>
      <p:sp>
        <p:nvSpPr>
          <p:cNvPr id="16" name="テキスト ボックス 15"/>
          <p:cNvSpPr txBox="1"/>
          <p:nvPr/>
        </p:nvSpPr>
        <p:spPr>
          <a:xfrm>
            <a:off x="282483" y="1272002"/>
            <a:ext cx="11735346" cy="403187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a:t>
            </a:r>
            <a:r>
              <a:rPr lang="en-US" altLang="ja-JP" sz="3200"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　インターネット上</a:t>
            </a:r>
            <a:r>
              <a:rPr lang="ja-JP" altLang="en-US" sz="3200" dirty="0">
                <a:latin typeface="メイリオ" panose="020B0604030504040204" pitchFamily="50" charset="-128"/>
                <a:ea typeface="メイリオ" panose="020B0604030504040204" pitchFamily="50" charset="-128"/>
              </a:rPr>
              <a:t>のデータや文書</a:t>
            </a:r>
            <a:r>
              <a:rPr lang="ja-JP" altLang="en-US" sz="3200" dirty="0" smtClean="0">
                <a:latin typeface="メイリオ" panose="020B0604030504040204" pitchFamily="50" charset="-128"/>
                <a:ea typeface="メイリオ" panose="020B0604030504040204" pitchFamily="50" charset="-128"/>
              </a:rPr>
              <a:t>を</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 </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インターネットリソース</a:t>
            </a:r>
            <a:r>
              <a:rPr lang="ja-JP" altLang="en-US" sz="3200" dirty="0" smtClean="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）という。</a:t>
            </a:r>
          </a:p>
          <a:p>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(2)</a:t>
            </a: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Web </a:t>
            </a:r>
            <a:r>
              <a:rPr lang="ja-JP" altLang="en-US" sz="3200" dirty="0">
                <a:latin typeface="メイリオ" panose="020B0604030504040204" pitchFamily="50" charset="-128"/>
                <a:ea typeface="メイリオ" panose="020B0604030504040204" pitchFamily="50" charset="-128"/>
              </a:rPr>
              <a:t>ページの閲覧</a:t>
            </a:r>
          </a:p>
          <a:p>
            <a:r>
              <a:rPr lang="ja-JP" altLang="en-US" sz="3200" dirty="0">
                <a:latin typeface="メイリオ" panose="020B0604030504040204" pitchFamily="50" charset="-128"/>
                <a:ea typeface="メイリオ" panose="020B0604030504040204" pitchFamily="50" charset="-128"/>
              </a:rPr>
              <a:t>　　　発信者が（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Web</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サーバ </a:t>
            </a:r>
            <a:r>
              <a:rPr lang="ja-JP" altLang="en-US" sz="3200" dirty="0">
                <a:latin typeface="メイリオ" panose="020B0604030504040204" pitchFamily="50" charset="-128"/>
                <a:ea typeface="メイリオ" panose="020B0604030504040204" pitchFamily="50" charset="-128"/>
              </a:rPr>
              <a:t>）に保存した</a:t>
            </a:r>
            <a:r>
              <a:rPr lang="en-US" altLang="ja-JP" sz="3200" dirty="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ページを</a:t>
            </a:r>
            <a:r>
              <a:rPr lang="ja-JP" altLang="en-US" sz="3200" dirty="0" smtClean="0">
                <a:latin typeface="メイリオ" panose="020B0604030504040204" pitchFamily="50" charset="-128"/>
                <a:ea typeface="メイリオ" panose="020B0604030504040204" pitchFamily="50" charset="-128"/>
              </a:rPr>
              <a:t>閲覧</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する</a:t>
            </a:r>
            <a:r>
              <a:rPr lang="ja-JP" altLang="en-US" sz="3200" dirty="0">
                <a:latin typeface="メイリオ" panose="020B0604030504040204" pitchFamily="50" charset="-128"/>
                <a:ea typeface="メイリオ" panose="020B0604030504040204" pitchFamily="50" charset="-128"/>
              </a:rPr>
              <a:t>には，（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Web</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ブラウザ </a:t>
            </a:r>
            <a:r>
              <a:rPr lang="ja-JP" altLang="en-US" sz="3200" dirty="0">
                <a:latin typeface="メイリオ" panose="020B0604030504040204" pitchFamily="50" charset="-128"/>
                <a:ea typeface="メイリオ" panose="020B0604030504040204" pitchFamily="50" charset="-128"/>
              </a:rPr>
              <a:t>）というソフトウェアの</a:t>
            </a:r>
            <a:r>
              <a:rPr lang="ja-JP" altLang="en-US" sz="3200" dirty="0" smtClean="0">
                <a:latin typeface="メイリオ" panose="020B0604030504040204" pitchFamily="50" charset="-128"/>
                <a:ea typeface="メイリオ" panose="020B0604030504040204" pitchFamily="50" charset="-128"/>
              </a:rPr>
              <a:t>アド</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レス欄</a:t>
            </a:r>
            <a:r>
              <a:rPr lang="ja-JP" altLang="en-US" sz="3200" dirty="0">
                <a:latin typeface="メイリオ" panose="020B0604030504040204" pitchFamily="50" charset="-128"/>
                <a:ea typeface="メイリオ" panose="020B0604030504040204" pitchFamily="50" charset="-128"/>
              </a:rPr>
              <a:t>に（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URL</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）を入力する方法や，携帯電話などで</a:t>
            </a:r>
            <a:r>
              <a:rPr lang="ja-JP" altLang="en-US" sz="3200" dirty="0" smtClean="0">
                <a:latin typeface="メイリオ" panose="020B0604030504040204" pitchFamily="50" charset="-128"/>
                <a:ea typeface="メイリオ" panose="020B0604030504040204" pitchFamily="50" charset="-128"/>
              </a:rPr>
              <a:t>は</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二次元バーコード </a:t>
            </a:r>
            <a:r>
              <a:rPr lang="ja-JP" altLang="en-US" sz="3200" dirty="0">
                <a:latin typeface="メイリオ" panose="020B0604030504040204" pitchFamily="50" charset="-128"/>
                <a:ea typeface="メイリオ" panose="020B0604030504040204" pitchFamily="50" charset="-128"/>
              </a:rPr>
              <a:t>）を読み取る方法がある</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5468437" y="2936226"/>
            <a:ext cx="6029525" cy="834053"/>
            <a:chOff x="5468437" y="2870911"/>
            <a:chExt cx="6029525" cy="834053"/>
          </a:xfrm>
        </p:grpSpPr>
        <p:cxnSp>
          <p:nvCxnSpPr>
            <p:cNvPr id="23" name="直線コネクタ 22"/>
            <p:cNvCxnSpPr/>
            <p:nvPr/>
          </p:nvCxnSpPr>
          <p:spPr>
            <a:xfrm flipV="1">
              <a:off x="5468437" y="2870911"/>
              <a:ext cx="618187" cy="834053"/>
            </a:xfrm>
            <a:prstGeom prst="line">
              <a:avLst/>
            </a:prstGeom>
            <a:ln w="6350"/>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6084714" y="2870911"/>
              <a:ext cx="5413248"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7" name="テキスト ボックス 26"/>
          <p:cNvSpPr txBox="1"/>
          <p:nvPr/>
        </p:nvSpPr>
        <p:spPr>
          <a:xfrm>
            <a:off x="6092315" y="2474561"/>
            <a:ext cx="5405647"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会話ではブラウザと言われることが多い。</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104" y="5128090"/>
            <a:ext cx="891885" cy="891885"/>
          </a:xfrm>
          <a:prstGeom prst="rect">
            <a:avLst/>
          </a:prstGeom>
        </p:spPr>
      </p:pic>
      <p:grpSp>
        <p:nvGrpSpPr>
          <p:cNvPr id="12" name="グループ化 11"/>
          <p:cNvGrpSpPr/>
          <p:nvPr/>
        </p:nvGrpSpPr>
        <p:grpSpPr>
          <a:xfrm>
            <a:off x="3419118" y="5185922"/>
            <a:ext cx="4433111" cy="834053"/>
            <a:chOff x="3419118" y="5185922"/>
            <a:chExt cx="4433111" cy="834053"/>
          </a:xfrm>
        </p:grpSpPr>
        <p:cxnSp>
          <p:nvCxnSpPr>
            <p:cNvPr id="31" name="直線コネクタ 30"/>
            <p:cNvCxnSpPr/>
            <p:nvPr/>
          </p:nvCxnSpPr>
          <p:spPr>
            <a:xfrm>
              <a:off x="3419118" y="5185922"/>
              <a:ext cx="631596" cy="834053"/>
            </a:xfrm>
            <a:prstGeom prst="line">
              <a:avLst/>
            </a:prstGeom>
            <a:ln w="635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4048763" y="6019975"/>
              <a:ext cx="3803466"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7" name="グループ化 6"/>
          <p:cNvGrpSpPr/>
          <p:nvPr/>
        </p:nvGrpSpPr>
        <p:grpSpPr>
          <a:xfrm>
            <a:off x="4042996" y="5479691"/>
            <a:ext cx="2270173" cy="472042"/>
            <a:chOff x="4042996" y="5479691"/>
            <a:chExt cx="2270173" cy="472042"/>
          </a:xfrm>
        </p:grpSpPr>
        <p:sp>
          <p:nvSpPr>
            <p:cNvPr id="33" name="テキスト ボックス 32"/>
            <p:cNvSpPr txBox="1"/>
            <p:nvPr/>
          </p:nvSpPr>
          <p:spPr>
            <a:xfrm>
              <a:off x="4042996" y="5490068"/>
              <a:ext cx="2270173" cy="461665"/>
            </a:xfrm>
            <a:prstGeom prst="rect">
              <a:avLst/>
            </a:prstGeom>
            <a:noFill/>
          </p:spPr>
          <p:txBody>
            <a:bodyPr wrap="none" rtlCol="0">
              <a:spAutoFit/>
            </a:bodyPr>
            <a:lstStyle/>
            <a:p>
              <a:r>
                <a:rPr lang="en-US" altLang="ja-JP" sz="2400" dirty="0" smtClean="0">
                  <a:latin typeface="HGP創英角ｺﾞｼｯｸUB" panose="020B0900000000000000" pitchFamily="50" charset="-128"/>
                  <a:ea typeface="HGP創英角ｺﾞｼｯｸUB" panose="020B0900000000000000" pitchFamily="50" charset="-128"/>
                </a:rPr>
                <a:t>QR</a:t>
              </a:r>
              <a:r>
                <a:rPr lang="ja-JP" altLang="en-US" sz="2400" dirty="0" smtClean="0">
                  <a:latin typeface="HGP創英角ｺﾞｼｯｸUB" panose="020B0900000000000000" pitchFamily="50" charset="-128"/>
                  <a:ea typeface="HGP創英角ｺﾞｼｯｸUB" panose="020B0900000000000000" pitchFamily="50" charset="-128"/>
                </a:rPr>
                <a:t>コード　のこと</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a:xfrm>
              <a:off x="5167767" y="5479691"/>
              <a:ext cx="338554" cy="276999"/>
            </a:xfrm>
            <a:prstGeom prst="rect">
              <a:avLst/>
            </a:prstGeom>
            <a:noFill/>
          </p:spPr>
          <p:txBody>
            <a:bodyPr wrap="none" rtlCol="0">
              <a:spAutoFit/>
            </a:bodyPr>
            <a:lstStyle/>
            <a:p>
              <a:r>
                <a:rPr lang="en-US" altLang="ja-JP" sz="1200" dirty="0" smtClean="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37253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84331"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2-3</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情報の活用</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10</a:t>
            </a:fld>
            <a:endParaRPr kumimoji="1" lang="ja-JP" altLang="en-US" dirty="0">
              <a:solidFill>
                <a:schemeClr val="tx1"/>
              </a:solidFill>
            </a:endParaRPr>
          </a:p>
        </p:txBody>
      </p:sp>
      <p:sp>
        <p:nvSpPr>
          <p:cNvPr id="16" name="テキスト ボックス 15"/>
          <p:cNvSpPr txBox="1"/>
          <p:nvPr/>
        </p:nvSpPr>
        <p:spPr>
          <a:xfrm>
            <a:off x="282483" y="1272002"/>
            <a:ext cx="11735346"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(5)</a:t>
            </a:r>
            <a:r>
              <a:rPr lang="ja-JP" altLang="en-US" sz="3200" dirty="0">
                <a:latin typeface="メイリオ" panose="020B0604030504040204" pitchFamily="50" charset="-128"/>
                <a:ea typeface="メイリオ" panose="020B0604030504040204" pitchFamily="50" charset="-128"/>
              </a:rPr>
              <a:t>　縦軸と横軸に二つの項目の大きさや量を対応させ，</a:t>
            </a:r>
            <a:r>
              <a:rPr lang="ja-JP" altLang="en-US" sz="3200" dirty="0" smtClean="0">
                <a:latin typeface="メイリオ" panose="020B0604030504040204" pitchFamily="50" charset="-128"/>
                <a:ea typeface="メイリオ" panose="020B0604030504040204" pitchFamily="50" charset="-128"/>
              </a:rPr>
              <a:t>その</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値</a:t>
            </a:r>
            <a:r>
              <a:rPr lang="ja-JP" altLang="en-US" sz="3200" dirty="0">
                <a:latin typeface="メイリオ" panose="020B0604030504040204" pitchFamily="50" charset="-128"/>
                <a:ea typeface="メイリオ" panose="020B0604030504040204" pitchFamily="50" charset="-128"/>
              </a:rPr>
              <a:t>をプロットしたグラフを（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散布図</a:t>
            </a:r>
            <a:r>
              <a:rPr lang="ja-JP" altLang="en-US" sz="3200" dirty="0">
                <a:latin typeface="メイリオ" panose="020B0604030504040204" pitchFamily="50" charset="-128"/>
                <a:ea typeface="メイリオ" panose="020B0604030504040204" pitchFamily="50" charset="-128"/>
              </a:rPr>
              <a:t>　 ）という。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正方形/長方形 16"/>
          <p:cNvSpPr/>
          <p:nvPr/>
        </p:nvSpPr>
        <p:spPr>
          <a:xfrm>
            <a:off x="4585071" y="5500371"/>
            <a:ext cx="1415772" cy="584775"/>
          </a:xfrm>
          <a:prstGeom prst="rect">
            <a:avLst/>
          </a:prstGeom>
        </p:spPr>
        <p:txBody>
          <a:bodyPr wrap="none">
            <a:spAutoFit/>
          </a:bodyPr>
          <a:lstStyle/>
          <a:p>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散布図</a:t>
            </a:r>
            <a:endParaRPr lang="ja-JP" altLang="en-US" sz="3200" dirty="0"/>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011" y="2973803"/>
            <a:ext cx="3731710" cy="2551968"/>
          </a:xfrm>
          <a:prstGeom prst="rect">
            <a:avLst/>
          </a:prstGeom>
        </p:spPr>
      </p:pic>
      <p:sp>
        <p:nvSpPr>
          <p:cNvPr id="18" name="テキスト ボックス 17"/>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410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84331"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2-3</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情報の活用</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11</a:t>
            </a:fld>
            <a:endParaRPr kumimoji="1" lang="ja-JP" altLang="en-US" dirty="0">
              <a:solidFill>
                <a:schemeClr val="tx1"/>
              </a:solidFill>
            </a:endParaRPr>
          </a:p>
        </p:txBody>
      </p:sp>
      <p:sp>
        <p:nvSpPr>
          <p:cNvPr id="18" name="テキスト ボックス 17"/>
          <p:cNvSpPr txBox="1"/>
          <p:nvPr/>
        </p:nvSpPr>
        <p:spPr>
          <a:xfrm>
            <a:off x="282483" y="1272002"/>
            <a:ext cx="10880817" cy="584775"/>
          </a:xfrm>
          <a:prstGeom prst="rect">
            <a:avLst/>
          </a:prstGeom>
          <a:noFill/>
        </p:spPr>
        <p:txBody>
          <a:bodyPr wrap="square" rtlCol="0">
            <a:spAutoFit/>
          </a:bodyPr>
          <a:lstStyle/>
          <a:p>
            <a:r>
              <a:rPr lang="ja-JP" altLang="en-US" sz="3200" dirty="0" smtClean="0">
                <a:latin typeface="HGP創英角ｺﾞｼｯｸUB" panose="020B0900000000000000" pitchFamily="50" charset="-128"/>
                <a:ea typeface="HGP創英角ｺﾞｼｯｸUB" panose="020B0900000000000000" pitchFamily="50" charset="-128"/>
              </a:rPr>
              <a:t>問</a:t>
            </a:r>
            <a:r>
              <a:rPr lang="ja-JP" altLang="en-US" sz="3200" dirty="0">
                <a:latin typeface="メイリオ" panose="020B0604030504040204" pitchFamily="50" charset="-128"/>
                <a:ea typeface="メイリオ" panose="020B0604030504040204" pitchFamily="50" charset="-128"/>
              </a:rPr>
              <a:t>　図１～図３に示すグラフ名を答えよ</a:t>
            </a:r>
            <a:r>
              <a:rPr lang="ja-JP" altLang="en-US" sz="3200" dirty="0" smtClean="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r>
              <a:rPr lang="ja-JP" altLang="en-US" sz="3200" u="sng" dirty="0" smtClean="0">
                <a:uFill>
                  <a:solidFill>
                    <a:schemeClr val="tx1"/>
                  </a:solidFill>
                </a:uFill>
                <a:latin typeface="メイリオ" panose="020B0604030504040204" pitchFamily="50" charset="-128"/>
                <a:ea typeface="メイリオ" panose="020B0604030504040204" pitchFamily="50" charset="-128"/>
              </a:rPr>
              <a:t> </a:t>
            </a:r>
            <a:endParaRPr lang="ja-JP" altLang="en-US" sz="3200" u="sng" dirty="0">
              <a:uFill>
                <a:solidFill>
                  <a:schemeClr val="tx1"/>
                </a:solidFill>
              </a:uFill>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484" y="2748958"/>
            <a:ext cx="4418636" cy="2177299"/>
          </a:xfrm>
          <a:prstGeom prst="rect">
            <a:avLst/>
          </a:prstGeom>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35" y="2748959"/>
            <a:ext cx="3749793" cy="2177299"/>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777" y="2748960"/>
            <a:ext cx="2930499" cy="2178793"/>
          </a:xfrm>
          <a:prstGeom prst="rect">
            <a:avLst/>
          </a:prstGeom>
        </p:spPr>
      </p:pic>
      <p:sp>
        <p:nvSpPr>
          <p:cNvPr id="31" name="正方形/長方形 30"/>
          <p:cNvSpPr/>
          <p:nvPr/>
        </p:nvSpPr>
        <p:spPr>
          <a:xfrm>
            <a:off x="313660" y="5000605"/>
            <a:ext cx="11732699" cy="584775"/>
          </a:xfrm>
          <a:prstGeom prst="rect">
            <a:avLst/>
          </a:prstGeom>
        </p:spPr>
        <p:txBody>
          <a:bodyPr wrap="none">
            <a:spAutoFit/>
          </a:bodyPr>
          <a:lstStyle/>
          <a:p>
            <a:r>
              <a:rPr lang="ja-JP" altLang="en-US" sz="3200" dirty="0" smtClean="0">
                <a:latin typeface="ＭＳ Ｐゴシック" panose="020B0600070205080204" pitchFamily="50" charset="-128"/>
                <a:ea typeface="ＭＳ Ｐゴシック" panose="020B0600070205080204" pitchFamily="50" charset="-128"/>
              </a:rPr>
              <a:t>図１：（ </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折れ線グラフ</a:t>
            </a:r>
            <a:r>
              <a:rPr lang="ja-JP" altLang="en-US" sz="3200" dirty="0" smtClean="0">
                <a:latin typeface="ＭＳ Ｐゴシック" panose="020B0600070205080204" pitchFamily="50" charset="-128"/>
                <a:ea typeface="ＭＳ Ｐゴシック" panose="020B0600070205080204" pitchFamily="50" charset="-128"/>
              </a:rPr>
              <a:t> ）      図２：（ </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棒グラフ</a:t>
            </a:r>
            <a:r>
              <a:rPr lang="ja-JP" altLang="en-US" sz="3200" dirty="0" smtClean="0">
                <a:latin typeface="ＭＳ Ｐゴシック" panose="020B0600070205080204" pitchFamily="50" charset="-128"/>
                <a:ea typeface="ＭＳ Ｐゴシック" panose="020B0600070205080204" pitchFamily="50" charset="-128"/>
              </a:rPr>
              <a:t> ）        図３：（ </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円グラフ</a:t>
            </a:r>
            <a:r>
              <a:rPr lang="ja-JP" altLang="en-US" sz="3200" dirty="0" smtClean="0">
                <a:latin typeface="ＭＳ Ｐゴシック" panose="020B0600070205080204" pitchFamily="50" charset="-128"/>
                <a:ea typeface="ＭＳ Ｐゴシック" panose="020B0600070205080204" pitchFamily="50" charset="-128"/>
              </a:rPr>
              <a:t> ）</a:t>
            </a:r>
            <a:endParaRPr lang="ja-JP" altLang="en-US" sz="3200"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5" name="メモ 34"/>
          <p:cNvSpPr/>
          <p:nvPr/>
        </p:nvSpPr>
        <p:spPr>
          <a:xfrm>
            <a:off x="1566476" y="5061583"/>
            <a:ext cx="2346617" cy="523797"/>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
        <p:nvSpPr>
          <p:cNvPr id="36" name="メモ 35"/>
          <p:cNvSpPr/>
          <p:nvPr/>
        </p:nvSpPr>
        <p:spPr>
          <a:xfrm>
            <a:off x="6010555" y="5061583"/>
            <a:ext cx="1600481" cy="523797"/>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
        <p:nvSpPr>
          <p:cNvPr id="37" name="メモ 36"/>
          <p:cNvSpPr/>
          <p:nvPr/>
        </p:nvSpPr>
        <p:spPr>
          <a:xfrm>
            <a:off x="9977438" y="5061583"/>
            <a:ext cx="1600481" cy="523797"/>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588119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 restart="whenNotActive" fill="hold" evtFilter="cancelBubble" nodeType="interactiveSeq">
                <p:stCondLst>
                  <p:cond evt="onClick" delay="0">
                    <p:tgtEl>
                      <p:spTgt spid="3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84331"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2-3</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情報の活用</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12</a:t>
            </a:fld>
            <a:endParaRPr kumimoji="1" lang="ja-JP" altLang="en-US" dirty="0">
              <a:solidFill>
                <a:schemeClr val="tx1"/>
              </a:solidFill>
            </a:endParaRPr>
          </a:p>
        </p:txBody>
      </p:sp>
      <p:sp>
        <p:nvSpPr>
          <p:cNvPr id="23" name="テキスト ボックス 22"/>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2" name="正方形/長方形 31"/>
          <p:cNvSpPr/>
          <p:nvPr/>
        </p:nvSpPr>
        <p:spPr>
          <a:xfrm>
            <a:off x="162363" y="1094995"/>
            <a:ext cx="1213794" cy="707886"/>
          </a:xfrm>
          <a:prstGeom prst="rect">
            <a:avLst/>
          </a:prstGeom>
          <a:noFill/>
        </p:spPr>
        <p:txBody>
          <a:bodyPr wrap="none" lIns="91440" tIns="45720" rIns="91440" bIns="45720">
            <a:spAutoFit/>
          </a:bodyPr>
          <a:lstStyle/>
          <a:p>
            <a:pPr algn="ctr"/>
            <a:r>
              <a:rPr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演習</a:t>
            </a:r>
            <a:endParaRPr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33" name="テキスト ボックス 32"/>
          <p:cNvSpPr txBox="1"/>
          <p:nvPr/>
        </p:nvSpPr>
        <p:spPr>
          <a:xfrm>
            <a:off x="195399" y="1301030"/>
            <a:ext cx="1227708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グラフを作成してみよう。</a:t>
            </a:r>
            <a:endParaRPr kumimoji="1" lang="en-US" altLang="ja-JP" sz="3200" dirty="0" smtClean="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487965" y="2871672"/>
            <a:ext cx="11094435" cy="353943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square" rtlCol="0">
            <a:spAutoFit/>
          </a:bodyPr>
          <a:lstStyle/>
          <a:p>
            <a:endPar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2800" dirty="0" smtClean="0">
                <a:solidFill>
                  <a:schemeClr val="tx1">
                    <a:lumMod val="65000"/>
                    <a:lumOff val="35000"/>
                  </a:schemeClr>
                </a:solidFill>
                <a:latin typeface="メイリオ" panose="020B0604030504040204" pitchFamily="50" charset="-128"/>
                <a:ea typeface="メイリオ" panose="020B0604030504040204" pitchFamily="50" charset="-128"/>
              </a:rPr>
              <a:t>・３章第２節の授業に合わせてグラフの作成を行う。</a:t>
            </a:r>
            <a:endParaRPr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800" dirty="0" smtClean="0">
                <a:solidFill>
                  <a:schemeClr val="tx1">
                    <a:lumMod val="65000"/>
                    <a:lumOff val="35000"/>
                  </a:schemeClr>
                </a:solidFill>
                <a:latin typeface="メイリオ" panose="020B0604030504040204" pitchFamily="50" charset="-128"/>
                <a:ea typeface="メイリオ" panose="020B0604030504040204" pitchFamily="50" charset="-128"/>
              </a:rPr>
              <a:t>・データ入力後に，グラフ作成してもかまいませんが，グラフの元</a:t>
            </a:r>
            <a:endParaRPr kumimoji="1"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800" dirty="0" smtClean="0">
                <a:solidFill>
                  <a:schemeClr val="tx1">
                    <a:lumMod val="65000"/>
                    <a:lumOff val="35000"/>
                  </a:schemeClr>
                </a:solidFill>
                <a:latin typeface="メイリオ" panose="020B0604030504040204" pitchFamily="50" charset="-128"/>
                <a:ea typeface="メイリオ" panose="020B0604030504040204" pitchFamily="50" charset="-128"/>
              </a:rPr>
              <a:t>　となるデータ等は，エクセルでダウンロードできます。</a:t>
            </a:r>
            <a:endParaRPr kumimoji="1"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800" dirty="0" smtClean="0">
                <a:solidFill>
                  <a:schemeClr val="tx1">
                    <a:lumMod val="65000"/>
                    <a:lumOff val="35000"/>
                  </a:schemeClr>
                </a:solidFill>
                <a:latin typeface="メイリオ" panose="020B0604030504040204" pitchFamily="50" charset="-128"/>
                <a:ea typeface="メイリオ" panose="020B0604030504040204" pitchFamily="50" charset="-128"/>
              </a:rPr>
              <a:t>・このページに，元となるデータの保存場所などを記すなどして</a:t>
            </a:r>
            <a:r>
              <a:rPr kumimoji="1" lang="ja-JP" altLang="en-US" sz="2800" dirty="0" err="1" smtClean="0">
                <a:solidFill>
                  <a:schemeClr val="tx1">
                    <a:lumMod val="65000"/>
                    <a:lumOff val="35000"/>
                  </a:schemeClr>
                </a:solidFill>
                <a:latin typeface="メイリオ" panose="020B0604030504040204" pitchFamily="50" charset="-128"/>
                <a:ea typeface="メイリオ" panose="020B0604030504040204" pitchFamily="50" charset="-128"/>
              </a:rPr>
              <a:t>ご</a:t>
            </a:r>
            <a:endParaRPr kumimoji="1"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800" dirty="0" smtClean="0">
                <a:solidFill>
                  <a:schemeClr val="tx1">
                    <a:lumMod val="65000"/>
                    <a:lumOff val="35000"/>
                  </a:schemeClr>
                </a:solidFill>
                <a:latin typeface="メイリオ" panose="020B0604030504040204" pitchFamily="50" charset="-128"/>
                <a:ea typeface="メイリオ" panose="020B0604030504040204" pitchFamily="50" charset="-128"/>
              </a:rPr>
              <a:t>　活用ください。</a:t>
            </a:r>
            <a:endParaRPr kumimoji="1" lang="en-US" altLang="ja-JP" sz="28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344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13</a:t>
            </a:fld>
            <a:endParaRPr kumimoji="1" lang="ja-JP" altLang="en-US" dirty="0">
              <a:solidFill>
                <a:schemeClr val="tx1"/>
              </a:solidFill>
            </a:endParaRPr>
          </a:p>
        </p:txBody>
      </p:sp>
      <p:sp>
        <p:nvSpPr>
          <p:cNvPr id="16" name="テキスト ボックス 15"/>
          <p:cNvSpPr txBox="1"/>
          <p:nvPr/>
        </p:nvSpPr>
        <p:spPr>
          <a:xfrm>
            <a:off x="282483" y="1272002"/>
            <a:ext cx="11735346" cy="304698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a:t>
            </a:r>
            <a:r>
              <a:rPr lang="en-US" altLang="ja-JP"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電子メール</a:t>
            </a:r>
          </a:p>
          <a:p>
            <a:r>
              <a:rPr lang="ja-JP" altLang="en-US" sz="3200" dirty="0" smtClean="0">
                <a:latin typeface="メイリオ" panose="020B0604030504040204" pitchFamily="50" charset="-128"/>
                <a:ea typeface="メイリオ" panose="020B0604030504040204" pitchFamily="50" charset="-128"/>
              </a:rPr>
              <a:t>　　　パソコン</a:t>
            </a:r>
            <a:r>
              <a:rPr lang="ja-JP" altLang="en-US" sz="3200" dirty="0">
                <a:latin typeface="メイリオ" panose="020B0604030504040204" pitchFamily="50" charset="-128"/>
                <a:ea typeface="メイリオ" panose="020B0604030504040204" pitchFamily="50" charset="-128"/>
              </a:rPr>
              <a:t>や携帯電話を利用し，文字を用いて相手に</a:t>
            </a:r>
            <a:r>
              <a:rPr lang="ja-JP" altLang="en-US" sz="3200" dirty="0" smtClean="0">
                <a:latin typeface="メイリオ" panose="020B0604030504040204" pitchFamily="50" charset="-128"/>
                <a:ea typeface="メイリオ" panose="020B0604030504040204" pitchFamily="50" charset="-128"/>
              </a:rPr>
              <a:t>メッ</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セージ</a:t>
            </a:r>
            <a:r>
              <a:rPr lang="ja-JP" altLang="en-US" sz="3200" dirty="0">
                <a:latin typeface="メイリオ" panose="020B0604030504040204" pitchFamily="50" charset="-128"/>
                <a:ea typeface="メイリオ" panose="020B0604030504040204" pitchFamily="50" charset="-128"/>
              </a:rPr>
              <a:t>を送ったり，これに図や写真，プログラムの</a:t>
            </a:r>
            <a:r>
              <a:rPr lang="ja-JP" altLang="en-US" sz="3200" dirty="0" smtClean="0">
                <a:latin typeface="メイリオ" panose="020B0604030504040204" pitchFamily="50" charset="-128"/>
                <a:ea typeface="メイリオ" panose="020B0604030504040204" pitchFamily="50" charset="-128"/>
              </a:rPr>
              <a:t>データ</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など</a:t>
            </a:r>
            <a:r>
              <a:rPr lang="ja-JP" altLang="en-US" sz="3200" dirty="0">
                <a:latin typeface="メイリオ" panose="020B0604030504040204" pitchFamily="50" charset="-128"/>
                <a:ea typeface="メイリオ" panose="020B0604030504040204" pitchFamily="50" charset="-128"/>
              </a:rPr>
              <a:t>を添付して送ったりすることができる。電子メール</a:t>
            </a:r>
            <a:r>
              <a:rPr lang="ja-JP" altLang="en-US" sz="3200" dirty="0" smtClean="0">
                <a:latin typeface="メイリオ" panose="020B0604030504040204" pitchFamily="50" charset="-128"/>
                <a:ea typeface="メイリオ" panose="020B0604030504040204" pitchFamily="50" charset="-128"/>
              </a:rPr>
              <a:t>は</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相手</a:t>
            </a:r>
            <a:r>
              <a:rPr lang="ja-JP" altLang="en-US" sz="3200" dirty="0">
                <a:latin typeface="メイリオ" panose="020B0604030504040204" pitchFamily="50" charset="-128"/>
                <a:ea typeface="メイリオ" panose="020B0604030504040204" pitchFamily="50" charset="-128"/>
              </a:rPr>
              <a:t>と自分のコンピュータの間で（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メールサーバ</a:t>
            </a:r>
            <a:r>
              <a:rPr lang="ja-JP" altLang="en-US" sz="3200" dirty="0">
                <a:latin typeface="メイリオ" panose="020B0604030504040204" pitchFamily="50" charset="-128"/>
                <a:ea typeface="メイリオ" panose="020B0604030504040204" pitchFamily="50" charset="-128"/>
              </a:rPr>
              <a:t> ）が</a:t>
            </a:r>
            <a:r>
              <a:rPr lang="ja-JP" altLang="en-US" sz="3200" dirty="0" smtClean="0">
                <a:latin typeface="メイリオ" panose="020B0604030504040204" pitchFamily="50" charset="-128"/>
                <a:ea typeface="メイリオ" panose="020B0604030504040204" pitchFamily="50" charset="-128"/>
              </a:rPr>
              <a:t>仲介</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する</a:t>
            </a:r>
            <a:r>
              <a:rPr lang="ja-JP" altLang="en-US" sz="3200" dirty="0">
                <a:latin typeface="メイリオ" panose="020B0604030504040204" pitchFamily="50" charset="-128"/>
                <a:ea typeface="メイリオ" panose="020B0604030504040204" pitchFamily="50" charset="-128"/>
              </a:rPr>
              <a:t>仕組みになっている</a:t>
            </a:r>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5122" name="Picture 2" descr="ソース画像を表示"/>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305" t="14021" r="14194"/>
          <a:stretch/>
        </p:blipFill>
        <p:spPr bwMode="auto">
          <a:xfrm>
            <a:off x="3540217" y="3738103"/>
            <a:ext cx="4803683" cy="311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5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14</a:t>
            </a:fld>
            <a:endParaRPr kumimoji="1" lang="ja-JP" altLang="en-US" dirty="0">
              <a:solidFill>
                <a:schemeClr val="tx1"/>
              </a:solidFill>
            </a:endParaRPr>
          </a:p>
        </p:txBody>
      </p:sp>
      <p:sp>
        <p:nvSpPr>
          <p:cNvPr id="16" name="テキスト ボックス 15"/>
          <p:cNvSpPr txBox="1"/>
          <p:nvPr/>
        </p:nvSpPr>
        <p:spPr>
          <a:xfrm>
            <a:off x="282483" y="1272002"/>
            <a:ext cx="11735346"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電子メールアドレス</a:t>
            </a:r>
          </a:p>
          <a:p>
            <a:r>
              <a:rPr lang="ja-JP" altLang="en-US" sz="3200" dirty="0" smtClean="0">
                <a:latin typeface="メイリオ" panose="020B0604030504040204" pitchFamily="50" charset="-128"/>
                <a:ea typeface="メイリオ" panose="020B0604030504040204" pitchFamily="50" charset="-128"/>
              </a:rPr>
              <a:t>　　図</a:t>
            </a:r>
            <a:r>
              <a:rPr lang="ja-JP" altLang="en-US" sz="3200" dirty="0">
                <a:latin typeface="メイリオ" panose="020B0604030504040204" pitchFamily="50" charset="-128"/>
                <a:ea typeface="メイリオ" panose="020B0604030504040204" pitchFamily="50" charset="-128"/>
              </a:rPr>
              <a:t>のよう</a:t>
            </a:r>
            <a:r>
              <a:rPr lang="ja-JP" altLang="en-US" sz="3200" dirty="0" smtClean="0">
                <a:latin typeface="メイリオ" panose="020B0604030504040204" pitchFamily="50" charset="-128"/>
                <a:ea typeface="メイリオ" panose="020B0604030504040204" pitchFamily="50" charset="-128"/>
              </a:rPr>
              <a:t>に，</a:t>
            </a:r>
            <a:r>
              <a:rPr lang="ja-JP" altLang="en-US" sz="3200" dirty="0">
                <a:latin typeface="メイリオ" panose="020B0604030504040204" pitchFamily="50" charset="-128"/>
                <a:ea typeface="メイリオ" panose="020B0604030504040204" pitchFamily="50" charset="-128"/>
              </a:rPr>
              <a:t>ユーザ名（ユーザ</a:t>
            </a:r>
            <a:r>
              <a:rPr lang="en-US" altLang="ja-JP" sz="3200" dirty="0">
                <a:latin typeface="メイリオ" panose="020B0604030504040204" pitchFamily="50" charset="-128"/>
                <a:ea typeface="メイリオ" panose="020B0604030504040204" pitchFamily="50" charset="-128"/>
              </a:rPr>
              <a:t>ID</a:t>
            </a:r>
            <a:r>
              <a:rPr lang="ja-JP" altLang="en-US" sz="3200" dirty="0">
                <a:latin typeface="メイリオ" panose="020B0604030504040204" pitchFamily="50" charset="-128"/>
                <a:ea typeface="メイリオ" panose="020B0604030504040204" pitchFamily="50" charset="-128"/>
              </a:rPr>
              <a:t>），区切り記号の＠</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ドメイン名</a:t>
            </a:r>
            <a:r>
              <a:rPr lang="ja-JP" altLang="en-US" sz="3200" dirty="0">
                <a:latin typeface="メイリオ" panose="020B0604030504040204" pitchFamily="50" charset="-128"/>
                <a:ea typeface="メイリオ" panose="020B0604030504040204" pitchFamily="50" charset="-128"/>
              </a:rPr>
              <a:t>で構成されている。ドメイン名を確認する</a:t>
            </a:r>
            <a:r>
              <a:rPr lang="ja-JP" altLang="en-US" sz="3200" dirty="0" smtClean="0">
                <a:latin typeface="メイリオ" panose="020B0604030504040204" pitchFamily="50" charset="-128"/>
                <a:ea typeface="メイリオ" panose="020B0604030504040204" pitchFamily="50" charset="-128"/>
              </a:rPr>
              <a:t>こと</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で</a:t>
            </a:r>
            <a:r>
              <a:rPr lang="ja-JP" altLang="en-US" sz="3200" dirty="0">
                <a:latin typeface="メイリオ" panose="020B0604030504040204" pitchFamily="50" charset="-128"/>
                <a:ea typeface="メイリオ" panose="020B0604030504040204" pitchFamily="50" charset="-128"/>
              </a:rPr>
              <a:t>，迷惑メールと判断できることもある</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6146" name="Picture 2" descr="http://inss.plala.jp/book/img/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427" y="3421189"/>
            <a:ext cx="4876794" cy="327659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5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15</a:t>
            </a:fld>
            <a:endParaRPr kumimoji="1" lang="ja-JP" altLang="en-US" dirty="0">
              <a:solidFill>
                <a:schemeClr val="tx1"/>
              </a:solidFill>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2"/>
          <a:stretch>
            <a:fillRect/>
          </a:stretch>
        </p:blipFill>
        <p:spPr>
          <a:xfrm>
            <a:off x="707446" y="2155852"/>
            <a:ext cx="2705476" cy="4340819"/>
          </a:xfrm>
          <a:prstGeom prst="rect">
            <a:avLst/>
          </a:prstGeom>
        </p:spPr>
      </p:pic>
      <p:sp>
        <p:nvSpPr>
          <p:cNvPr id="18" name="テキスト ボックス 17"/>
          <p:cNvSpPr txBox="1"/>
          <p:nvPr/>
        </p:nvSpPr>
        <p:spPr>
          <a:xfrm>
            <a:off x="282483" y="1272002"/>
            <a:ext cx="6392637"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迷惑メールの例</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707446" y="2117752"/>
            <a:ext cx="2705476" cy="10953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rotWithShape="1">
          <a:blip r:embed="rId2"/>
          <a:srcRect b="75901"/>
          <a:stretch/>
        </p:blipFill>
        <p:spPr>
          <a:xfrm>
            <a:off x="4454128" y="3711602"/>
            <a:ext cx="7285148" cy="2816823"/>
          </a:xfrm>
          <a:prstGeom prst="rect">
            <a:avLst/>
          </a:prstGeom>
          <a:ln w="6350">
            <a:solidFill>
              <a:schemeClr val="tx1"/>
            </a:solidFill>
          </a:ln>
        </p:spPr>
      </p:pic>
      <p:pic>
        <p:nvPicPr>
          <p:cNvPr id="26" name="Picture 2" descr="http://inss.plala.jp/book/img/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057" y="1101021"/>
            <a:ext cx="3538705" cy="2377569"/>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0" name="ストライプ矢印 29"/>
          <p:cNvSpPr/>
          <p:nvPr/>
        </p:nvSpPr>
        <p:spPr>
          <a:xfrm rot="3101532">
            <a:off x="2714729" y="3656026"/>
            <a:ext cx="1817359" cy="927168"/>
          </a:xfrm>
          <a:prstGeom prst="stripedRightArrow">
            <a:avLst>
              <a:gd name="adj1" fmla="val 30445"/>
              <a:gd name="adj2" fmla="val 648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3762375" y="3408771"/>
            <a:ext cx="2458516" cy="431175"/>
            <a:chOff x="4933951" y="3474075"/>
            <a:chExt cx="2762249" cy="431175"/>
          </a:xfrm>
        </p:grpSpPr>
        <p:cxnSp>
          <p:nvCxnSpPr>
            <p:cNvPr id="32" name="直線コネクタ 31"/>
            <p:cNvCxnSpPr/>
            <p:nvPr/>
          </p:nvCxnSpPr>
          <p:spPr>
            <a:xfrm flipH="1" flipV="1">
              <a:off x="7481943" y="3474075"/>
              <a:ext cx="214257" cy="431175"/>
            </a:xfrm>
            <a:prstGeom prst="line">
              <a:avLst/>
            </a:prstGeom>
            <a:ln w="6350"/>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flipH="1">
              <a:off x="4933951" y="3474075"/>
              <a:ext cx="2550408" cy="4515"/>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4" name="テキスト ボックス 33"/>
          <p:cNvSpPr txBox="1"/>
          <p:nvPr/>
        </p:nvSpPr>
        <p:spPr>
          <a:xfrm>
            <a:off x="3713533" y="2967393"/>
            <a:ext cx="2316660"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利用者名は自由</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nvGrpSpPr>
          <p:cNvPr id="45" name="グループ化 44"/>
          <p:cNvGrpSpPr/>
          <p:nvPr/>
        </p:nvGrpSpPr>
        <p:grpSpPr>
          <a:xfrm>
            <a:off x="4110038" y="2976743"/>
            <a:ext cx="3031209" cy="883491"/>
            <a:chOff x="4110038" y="2976743"/>
            <a:chExt cx="3031209" cy="883491"/>
          </a:xfrm>
        </p:grpSpPr>
        <p:cxnSp>
          <p:nvCxnSpPr>
            <p:cNvPr id="41" name="直線コネクタ 40"/>
            <p:cNvCxnSpPr/>
            <p:nvPr/>
          </p:nvCxnSpPr>
          <p:spPr>
            <a:xfrm flipH="1" flipV="1">
              <a:off x="6457950" y="2976743"/>
              <a:ext cx="683297" cy="883491"/>
            </a:xfrm>
            <a:prstGeom prst="line">
              <a:avLst/>
            </a:prstGeom>
            <a:ln w="635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H="1">
              <a:off x="4110038" y="2976919"/>
              <a:ext cx="2345824" cy="9349"/>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44" name="テキスト ボックス 43"/>
          <p:cNvSpPr txBox="1"/>
          <p:nvPr/>
        </p:nvSpPr>
        <p:spPr>
          <a:xfrm>
            <a:off x="4060479" y="2166463"/>
            <a:ext cx="2465740" cy="830997"/>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ユーザ名も自由に</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r>
              <a:rPr kumimoji="1" lang="ja-JP" altLang="en-US" sz="2400" dirty="0" smtClean="0">
                <a:latin typeface="HGP創英角ｺﾞｼｯｸUB" panose="020B0900000000000000" pitchFamily="50" charset="-128"/>
                <a:ea typeface="HGP創英角ｺﾞｼｯｸUB" panose="020B0900000000000000" pitchFamily="50" charset="-128"/>
              </a:rPr>
              <a:t>取得できる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nvGrpSpPr>
          <p:cNvPr id="46" name="グループ化 45"/>
          <p:cNvGrpSpPr/>
          <p:nvPr/>
        </p:nvGrpSpPr>
        <p:grpSpPr>
          <a:xfrm>
            <a:off x="4599300" y="2084007"/>
            <a:ext cx="4042618" cy="1751591"/>
            <a:chOff x="4110038" y="2976743"/>
            <a:chExt cx="3031209" cy="883491"/>
          </a:xfrm>
        </p:grpSpPr>
        <p:cxnSp>
          <p:nvCxnSpPr>
            <p:cNvPr id="47" name="直線コネクタ 46"/>
            <p:cNvCxnSpPr/>
            <p:nvPr/>
          </p:nvCxnSpPr>
          <p:spPr>
            <a:xfrm flipH="1" flipV="1">
              <a:off x="6457950" y="2976743"/>
              <a:ext cx="683297" cy="883491"/>
            </a:xfrm>
            <a:prstGeom prst="line">
              <a:avLst/>
            </a:prstGeom>
            <a:ln w="6350"/>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H="1">
              <a:off x="4110038" y="2976919"/>
              <a:ext cx="2345824" cy="9349"/>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49" name="テキスト ボックス 48"/>
          <p:cNvSpPr txBox="1"/>
          <p:nvPr/>
        </p:nvSpPr>
        <p:spPr>
          <a:xfrm>
            <a:off x="4673393" y="1631958"/>
            <a:ext cx="2869696"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中国の国・地域コード</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7" name="直線コネクタ 6"/>
          <p:cNvCxnSpPr/>
          <p:nvPr/>
        </p:nvCxnSpPr>
        <p:spPr>
          <a:xfrm>
            <a:off x="6794695" y="4051495"/>
            <a:ext cx="2067951"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662322" y="4063177"/>
            <a:ext cx="1959191"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メールアドレス</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5053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trips(downRight)">
                                      <p:cBhvr>
                                        <p:cTn id="11" dur="500"/>
                                        <p:tgtEl>
                                          <p:spTgt spid="3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right)">
                                      <p:cBhvr>
                                        <p:cTn id="19" dur="500"/>
                                        <p:tgtEl>
                                          <p:spTgt spid="3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right)">
                                      <p:cBhvr>
                                        <p:cTn id="40" dur="500"/>
                                        <p:tgtEl>
                                          <p:spTgt spid="45"/>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right)">
                                      <p:cBhvr>
                                        <p:cTn id="48" dur="500"/>
                                        <p:tgtEl>
                                          <p:spTgt spid="46"/>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4" grpId="0"/>
      <p:bldP spid="44" grpId="0"/>
      <p:bldP spid="49"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16</a:t>
            </a:fld>
            <a:endParaRPr kumimoji="1" lang="ja-JP" altLang="en-US" dirty="0">
              <a:solidFill>
                <a:schemeClr val="tx1"/>
              </a:solidFill>
            </a:endParaRPr>
          </a:p>
        </p:txBody>
      </p:sp>
      <p:sp>
        <p:nvSpPr>
          <p:cNvPr id="16" name="テキスト ボックス 15"/>
          <p:cNvSpPr txBox="1"/>
          <p:nvPr/>
        </p:nvSpPr>
        <p:spPr>
          <a:xfrm>
            <a:off x="282483" y="1272002"/>
            <a:ext cx="5611880" cy="403187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①</a:t>
            </a:r>
            <a:r>
              <a:rPr lang="ja-JP" altLang="en-US" sz="3200" dirty="0">
                <a:latin typeface="メイリオ" panose="020B0604030504040204" pitchFamily="50" charset="-128"/>
                <a:ea typeface="メイリオ" panose="020B0604030504040204" pitchFamily="50" charset="-128"/>
              </a:rPr>
              <a:t>　電子メールを送信する</a:t>
            </a:r>
            <a:r>
              <a:rPr lang="ja-JP" altLang="en-US" sz="3200" dirty="0" smtClean="0">
                <a:latin typeface="メイリオ" panose="020B0604030504040204" pitchFamily="50" charset="-128"/>
                <a:ea typeface="メイリオ" panose="020B0604030504040204" pitchFamily="50" charset="-128"/>
              </a:rPr>
              <a:t>と</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き</a:t>
            </a:r>
            <a:r>
              <a:rPr lang="ja-JP" altLang="en-US" sz="3200" dirty="0">
                <a:latin typeface="メイリオ" panose="020B0604030504040204" pitchFamily="50" charset="-128"/>
                <a:ea typeface="メイリオ" panose="020B0604030504040204" pitchFamily="50" charset="-128"/>
              </a:rPr>
              <a:t>，送信先の電子</a:t>
            </a:r>
            <a:r>
              <a:rPr lang="ja-JP" altLang="en-US" sz="3200" dirty="0" smtClean="0">
                <a:latin typeface="メイリオ" panose="020B0604030504040204" pitchFamily="50" charset="-128"/>
                <a:ea typeface="メイリオ" panose="020B0604030504040204" pitchFamily="50" charset="-128"/>
              </a:rPr>
              <a:t>メールア　</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ドレス</a:t>
            </a:r>
            <a:r>
              <a:rPr lang="ja-JP" altLang="en-US" sz="3200" dirty="0">
                <a:latin typeface="メイリオ" panose="020B0604030504040204" pitchFamily="50" charset="-128"/>
                <a:ea typeface="メイリオ" panose="020B0604030504040204" pitchFamily="50" charset="-128"/>
              </a:rPr>
              <a:t>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宛先</a:t>
            </a:r>
            <a:r>
              <a:rPr lang="ja-JP" altLang="en-US" sz="3200" dirty="0">
                <a:latin typeface="メイリオ" panose="020B0604030504040204" pitchFamily="50" charset="-128"/>
                <a:ea typeface="メイリオ" panose="020B0604030504040204" pitchFamily="50" charset="-128"/>
              </a:rPr>
              <a:t> ）の欄</a:t>
            </a:r>
            <a:r>
              <a:rPr lang="ja-JP" altLang="en-US" sz="3200" dirty="0" smtClean="0">
                <a:latin typeface="メイリオ" panose="020B0604030504040204" pitchFamily="50" charset="-128"/>
                <a:ea typeface="メイリオ" panose="020B0604030504040204" pitchFamily="50" charset="-128"/>
              </a:rPr>
              <a:t>に</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入力</a:t>
            </a:r>
            <a:r>
              <a:rPr lang="ja-JP" altLang="en-US" sz="3200" dirty="0">
                <a:latin typeface="メイリオ" panose="020B0604030504040204" pitchFamily="50" charset="-128"/>
                <a:ea typeface="メイリオ" panose="020B0604030504040204" pitchFamily="50" charset="-128"/>
              </a:rPr>
              <a:t>する</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送信先</a:t>
            </a:r>
            <a:r>
              <a:rPr lang="ja-JP" altLang="en-US" sz="3200" dirty="0">
                <a:latin typeface="メイリオ" panose="020B0604030504040204" pitchFamily="50" charset="-128"/>
                <a:ea typeface="メイリオ" panose="020B0604030504040204" pitchFamily="50" charset="-128"/>
              </a:rPr>
              <a:t>が複数ある場合は</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電子</a:t>
            </a:r>
            <a:r>
              <a:rPr lang="ja-JP" altLang="en-US" sz="3200" dirty="0">
                <a:latin typeface="メイリオ" panose="020B0604030504040204" pitchFamily="50" charset="-128"/>
                <a:ea typeface="メイリオ" panose="020B0604030504040204" pitchFamily="50" charset="-128"/>
              </a:rPr>
              <a:t>メールアドレス</a:t>
            </a:r>
            <a:r>
              <a:rPr lang="ja-JP" altLang="en-US" sz="3200" dirty="0" smtClean="0">
                <a:latin typeface="メイリオ" panose="020B0604030504040204" pitchFamily="50" charset="-128"/>
                <a:ea typeface="メイリオ" panose="020B0604030504040204" pitchFamily="50" charset="-128"/>
              </a:rPr>
              <a:t>を</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（カンマ）」で区切る</a:t>
            </a:r>
            <a:r>
              <a:rPr lang="ja-JP" altLang="en-US" sz="3200" dirty="0" smtClean="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7170" name="Picture 2" descr="http://inss.plala.jp/book/img/1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343" y="1180838"/>
            <a:ext cx="5706278" cy="54013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974857" y="2363373"/>
            <a:ext cx="219932" cy="276999"/>
          </a:xfrm>
          <a:prstGeom prst="rect">
            <a:avLst/>
          </a:prstGeom>
          <a:noFill/>
        </p:spPr>
        <p:txBody>
          <a:bodyPr wrap="none" rtlCol="0">
            <a:spAutoFit/>
          </a:bodyPr>
          <a:lstStyle/>
          <a:p>
            <a:r>
              <a:rPr kumimoji="1" lang="en-US" altLang="ja-JP" sz="1200" b="1" dirty="0" smtClean="0">
                <a:latin typeface="Bahnschrift" panose="020B0502040204020203" pitchFamily="34" charset="0"/>
              </a:rPr>
              <a:t>,</a:t>
            </a:r>
            <a:endParaRPr kumimoji="1" lang="ja-JP" altLang="en-US" sz="1200" b="1" dirty="0">
              <a:latin typeface="Bahnschrift" panose="020B0502040204020203" pitchFamily="34" charset="0"/>
            </a:endParaRPr>
          </a:p>
        </p:txBody>
      </p:sp>
      <p:sp>
        <p:nvSpPr>
          <p:cNvPr id="23" name="テキスト ボックス 22"/>
          <p:cNvSpPr txBox="1"/>
          <p:nvPr/>
        </p:nvSpPr>
        <p:spPr>
          <a:xfrm>
            <a:off x="9051373" y="2366719"/>
            <a:ext cx="2024913" cy="276999"/>
          </a:xfrm>
          <a:prstGeom prst="rect">
            <a:avLst/>
          </a:prstGeom>
          <a:noFill/>
        </p:spPr>
        <p:txBody>
          <a:bodyPr wrap="none" rtlCol="0">
            <a:spAutoFit/>
          </a:bodyPr>
          <a:lstStyle/>
          <a:p>
            <a:r>
              <a:rPr kumimoji="1" lang="en-US" altLang="ja-JP" sz="1200" b="1" dirty="0" smtClean="0">
                <a:latin typeface="Bahnschrift" panose="020B0502040204020203" pitchFamily="34" charset="0"/>
              </a:rPr>
              <a:t>ichiro@ku.kagoshima.ne.jp</a:t>
            </a:r>
            <a:endParaRPr kumimoji="1" lang="ja-JP" altLang="en-US" sz="1200" b="1" dirty="0">
              <a:latin typeface="Bahnschrift" panose="020B0502040204020203" pitchFamily="34" charset="0"/>
            </a:endParaRPr>
          </a:p>
        </p:txBody>
      </p:sp>
      <p:sp>
        <p:nvSpPr>
          <p:cNvPr id="26" name="右矢印 25"/>
          <p:cNvSpPr/>
          <p:nvPr/>
        </p:nvSpPr>
        <p:spPr>
          <a:xfrm rot="18541664">
            <a:off x="8743186" y="2598100"/>
            <a:ext cx="386825" cy="291774"/>
          </a:xfrm>
          <a:prstGeom prst="rightArrow">
            <a:avLst>
              <a:gd name="adj1" fmla="val 39143"/>
              <a:gd name="adj2" fmla="val 60446"/>
            </a:avLst>
          </a:prstGeom>
          <a:solidFill>
            <a:schemeClr val="accent4"/>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197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0"/>
                                  </p:stCondLst>
                                  <p:childTnLst>
                                    <p:anim calcmode="discrete" valueType="str">
                                      <p:cBhvr>
                                        <p:cTn id="9" dur="5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6" grpId="0" animBg="1"/>
      <p:bldP spid="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17</a:t>
            </a:fld>
            <a:endParaRPr kumimoji="1" lang="ja-JP" altLang="en-US" dirty="0">
              <a:solidFill>
                <a:schemeClr val="tx1"/>
              </a:solidFill>
            </a:endParaRPr>
          </a:p>
        </p:txBody>
      </p:sp>
      <p:sp>
        <p:nvSpPr>
          <p:cNvPr id="16" name="テキスト ボックス 15"/>
          <p:cNvSpPr txBox="1"/>
          <p:nvPr/>
        </p:nvSpPr>
        <p:spPr>
          <a:xfrm>
            <a:off x="282483" y="1272002"/>
            <a:ext cx="5781860" cy="304698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a:t>
            </a:r>
            <a:r>
              <a:rPr lang="ja-JP" altLang="en-US" sz="3200" dirty="0">
                <a:latin typeface="メイリオ" panose="020B0604030504040204" pitchFamily="50" charset="-128"/>
                <a:ea typeface="メイリオ" panose="020B0604030504040204" pitchFamily="50" charset="-128"/>
              </a:rPr>
              <a:t>　本来の送信先以外に，</a:t>
            </a:r>
            <a:r>
              <a:rPr lang="ja-JP" altLang="en-US" sz="3200" dirty="0" smtClean="0">
                <a:latin typeface="メイリオ" panose="020B0604030504040204" pitchFamily="50" charset="-128"/>
                <a:ea typeface="メイリオ" panose="020B0604030504040204" pitchFamily="50" charset="-128"/>
              </a:rPr>
              <a:t>参</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考</a:t>
            </a:r>
            <a:r>
              <a:rPr lang="ja-JP" altLang="en-US" sz="3200" dirty="0">
                <a:latin typeface="メイリオ" panose="020B0604030504040204" pitchFamily="50" charset="-128"/>
                <a:ea typeface="メイリオ" panose="020B0604030504040204" pitchFamily="50" charset="-128"/>
              </a:rPr>
              <a:t>のために同じ電子</a:t>
            </a:r>
            <a:r>
              <a:rPr lang="ja-JP" altLang="en-US" sz="3200" dirty="0" smtClean="0">
                <a:latin typeface="メイリオ" panose="020B0604030504040204" pitchFamily="50" charset="-128"/>
                <a:ea typeface="メイリオ" panose="020B0604030504040204" pitchFamily="50" charset="-128"/>
              </a:rPr>
              <a:t>メール　</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を送信</a:t>
            </a:r>
            <a:r>
              <a:rPr lang="ja-JP" altLang="en-US" sz="3200" dirty="0">
                <a:latin typeface="メイリオ" panose="020B0604030504040204" pitchFamily="50" charset="-128"/>
                <a:ea typeface="メイリオ" panose="020B0604030504040204" pitchFamily="50" charset="-128"/>
              </a:rPr>
              <a:t>したい場合は</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その電子メールアドレス</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を（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CC</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）の</a:t>
            </a:r>
            <a:r>
              <a:rPr lang="ja-JP" altLang="en-US" sz="3200" dirty="0" smtClean="0">
                <a:latin typeface="メイリオ" panose="020B0604030504040204" pitchFamily="50" charset="-128"/>
                <a:ea typeface="メイリオ" panose="020B0604030504040204" pitchFamily="50" charset="-128"/>
              </a:rPr>
              <a:t>欄に</a:t>
            </a:r>
            <a:r>
              <a:rPr lang="ja-JP" altLang="en-US" sz="3200" dirty="0">
                <a:latin typeface="メイリオ" panose="020B0604030504040204" pitchFamily="50" charset="-128"/>
                <a:ea typeface="メイリオ" panose="020B0604030504040204" pitchFamily="50" charset="-128"/>
              </a:rPr>
              <a:t>入力する</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7170" name="Picture 2" descr="http://inss.plala.jp/book/img/1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343" y="1180838"/>
            <a:ext cx="5706278" cy="540134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251700" y="2687546"/>
            <a:ext cx="4451350" cy="228600"/>
          </a:xfrm>
          <a:prstGeom prst="rect">
            <a:avLst/>
          </a:prstGeom>
          <a:solidFill>
            <a:schemeClr val="bg1"/>
          </a:solidFill>
          <a:ln w="9525">
            <a:solidFill>
              <a:srgbClr val="ADB7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251700" y="2656996"/>
            <a:ext cx="2024913" cy="276999"/>
          </a:xfrm>
          <a:prstGeom prst="rect">
            <a:avLst/>
          </a:prstGeom>
          <a:noFill/>
        </p:spPr>
        <p:txBody>
          <a:bodyPr wrap="none" rtlCol="0">
            <a:spAutoFit/>
          </a:bodyPr>
          <a:lstStyle/>
          <a:p>
            <a:r>
              <a:rPr lang="en-US" altLang="ja-JP" sz="1200" b="1" dirty="0" smtClean="0">
                <a:latin typeface="Bahnschrift" panose="020B0502040204020203" pitchFamily="34" charset="0"/>
              </a:rPr>
              <a:t>ichiro</a:t>
            </a:r>
            <a:r>
              <a:rPr kumimoji="1" lang="en-US" altLang="ja-JP" sz="1200" b="1" dirty="0" smtClean="0">
                <a:latin typeface="Bahnschrift" panose="020B0502040204020203" pitchFamily="34" charset="0"/>
              </a:rPr>
              <a:t>@ku.kagoshima.ne.jp</a:t>
            </a:r>
            <a:endParaRPr kumimoji="1" lang="ja-JP" altLang="en-US" sz="1200" b="1" dirty="0">
              <a:latin typeface="Bahnschrift" panose="020B0502040204020203" pitchFamily="34" charset="0"/>
            </a:endParaRPr>
          </a:p>
        </p:txBody>
      </p:sp>
      <p:grpSp>
        <p:nvGrpSpPr>
          <p:cNvPr id="15" name="グループ化 14"/>
          <p:cNvGrpSpPr/>
          <p:nvPr/>
        </p:nvGrpSpPr>
        <p:grpSpPr>
          <a:xfrm>
            <a:off x="2565400" y="2880360"/>
            <a:ext cx="5062220" cy="2360791"/>
            <a:chOff x="2565400" y="2880360"/>
            <a:chExt cx="5062220" cy="2360791"/>
          </a:xfrm>
        </p:grpSpPr>
        <p:cxnSp>
          <p:nvCxnSpPr>
            <p:cNvPr id="27" name="直線コネクタ 26"/>
            <p:cNvCxnSpPr/>
            <p:nvPr/>
          </p:nvCxnSpPr>
          <p:spPr>
            <a:xfrm flipH="1">
              <a:off x="5581768" y="2880360"/>
              <a:ext cx="2045852" cy="2360791"/>
            </a:xfrm>
            <a:prstGeom prst="line">
              <a:avLst/>
            </a:prstGeom>
            <a:ln w="6350"/>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H="1">
              <a:off x="2565400" y="5241151"/>
              <a:ext cx="3018195"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1" name="テキスト ボックス 30"/>
          <p:cNvSpPr txBox="1"/>
          <p:nvPr/>
        </p:nvSpPr>
        <p:spPr>
          <a:xfrm>
            <a:off x="2694395" y="4410154"/>
            <a:ext cx="2702984" cy="830997"/>
          </a:xfrm>
          <a:prstGeom prst="rect">
            <a:avLst/>
          </a:prstGeom>
          <a:noFill/>
        </p:spPr>
        <p:txBody>
          <a:bodyPr wrap="non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誰に送ったか，</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花子さんにも分かる</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1331957" y="5461049"/>
            <a:ext cx="4753224" cy="1200329"/>
          </a:xfrm>
          <a:prstGeom prst="rect">
            <a:avLst/>
          </a:prstGeom>
          <a:noFill/>
        </p:spPr>
        <p:txBody>
          <a:bodyPr wrap="none" rtlCol="0">
            <a:spAutoFit/>
          </a:bodyPr>
          <a:lstStyle/>
          <a:p>
            <a:r>
              <a:rPr lang="en-US" altLang="ja-JP" sz="2400" dirty="0" smtClean="0">
                <a:latin typeface="HGP創英角ｺﾞｼｯｸUB" panose="020B0900000000000000" pitchFamily="50" charset="-128"/>
                <a:ea typeface="HGP創英角ｺﾞｼｯｸUB" panose="020B0900000000000000" pitchFamily="50" charset="-128"/>
              </a:rPr>
              <a:t>CC</a:t>
            </a: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P創英角ｺﾞｼｯｸUB" panose="020B0900000000000000" pitchFamily="50" charset="-128"/>
                <a:ea typeface="HGP創英角ｺﾞｼｯｸUB" panose="020B0900000000000000" pitchFamily="50" charset="-128"/>
              </a:rPr>
              <a:t>Carbon Copy</a:t>
            </a:r>
            <a:r>
              <a:rPr lang="ja-JP" altLang="en-US" sz="2400" dirty="0">
                <a:latin typeface="HGP創英角ｺﾞｼｯｸUB" panose="020B0900000000000000" pitchFamily="50" charset="-128"/>
                <a:ea typeface="HGP創英角ｺﾞｼｯｸUB" panose="020B0900000000000000" pitchFamily="50" charset="-128"/>
              </a:rPr>
              <a:t>の略</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「カーボン紙の複写」が転じて</a:t>
            </a:r>
            <a:r>
              <a:rPr lang="en-US" altLang="ja-JP" sz="2400" dirty="0" smtClean="0">
                <a:latin typeface="HGP創英角ｺﾞｼｯｸUB" panose="020B0900000000000000" pitchFamily="50" charset="-128"/>
                <a:ea typeface="HGP創英角ｺﾞｼｯｸUB" panose="020B0900000000000000" pitchFamily="50" charset="-128"/>
              </a:rPr>
              <a:t>CC</a:t>
            </a:r>
            <a:r>
              <a:rPr lang="ja-JP" altLang="en-US" sz="2400" dirty="0" smtClean="0">
                <a:latin typeface="HGP創英角ｺﾞｼｯｸUB" panose="020B0900000000000000" pitchFamily="50" charset="-128"/>
                <a:ea typeface="HGP創英角ｺﾞｼｯｸUB" panose="020B0900000000000000" pitchFamily="50" charset="-128"/>
              </a:rPr>
              <a:t>を</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用いるようになったと言われている。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a:xfrm>
            <a:off x="282483" y="5471983"/>
            <a:ext cx="1024495" cy="461665"/>
          </a:xfrm>
          <a:prstGeom prst="rect">
            <a:avLst/>
          </a:prstGeom>
          <a:noFill/>
          <a:ln w="25400" cmpd="sng">
            <a:solidFill>
              <a:schemeClr val="tx1"/>
            </a:solidFill>
          </a:ln>
          <a:effectLst>
            <a:outerShdw blurRad="50800" dist="38100" dir="2700000" algn="tl" rotWithShape="0">
              <a:prstClr val="black">
                <a:alpha val="40000"/>
              </a:prstClr>
            </a:outerShdw>
          </a:effectLst>
        </p:spPr>
        <p:txBody>
          <a:bodyPr wrap="square" lIns="91440" tIns="45720" rIns="91440" bIns="45720">
            <a:spAutoFit/>
          </a:bodyPr>
          <a:lstStyle/>
          <a:p>
            <a:r>
              <a:rPr lang="en-US" altLang="ja-JP"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a typeface="HGP創英角ｺﾞｼｯｸUB" panose="020B0900000000000000" pitchFamily="50" charset="-128"/>
              </a:rPr>
              <a:t>Point</a:t>
            </a:r>
            <a:endParaRPr lang="en-US" altLang="ja-JP" sz="2400" cap="none" spc="0" dirty="0" smtClean="0">
              <a:ln w="9525">
                <a:noFill/>
                <a:prstDash val="solid"/>
              </a:ln>
              <a:latin typeface="Cooper Black" panose="0208090404030B020404" pitchFamily="18" charset="0"/>
              <a:ea typeface="メイリオ" panose="020B0604030504040204" pitchFamily="50" charset="-128"/>
            </a:endParaRPr>
          </a:p>
        </p:txBody>
      </p:sp>
      <p:pic>
        <p:nvPicPr>
          <p:cNvPr id="11266" name="Picture 2" descr="連載】文房具百年 #22「カーボン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7330565" y="3947886"/>
            <a:ext cx="4564926" cy="2731347"/>
          </a:xfrm>
          <a:prstGeom prst="rect">
            <a:avLst/>
          </a:prstGeom>
          <a:noFill/>
          <a:effectLst>
            <a:outerShdw blurRad="1016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4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1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wipe(left)">
                                      <p:cBhvr>
                                        <p:cTn id="26" dur="500"/>
                                        <p:tgtEl>
                                          <p:spTgt spid="3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Effect transition="in" filter="wipe(left)">
                                      <p:cBhvr>
                                        <p:cTn id="35" dur="500"/>
                                        <p:tgtEl>
                                          <p:spTgt spid="32">
                                            <p:txEl>
                                              <p:pRg st="1" end="1"/>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2">
                                            <p:txEl>
                                              <p:pRg st="2" end="2"/>
                                            </p:txEl>
                                          </p:spTgt>
                                        </p:tgtEl>
                                        <p:attrNameLst>
                                          <p:attrName>style.visibility</p:attrName>
                                        </p:attrNameLst>
                                      </p:cBhvr>
                                      <p:to>
                                        <p:strVal val="visible"/>
                                      </p:to>
                                    </p:set>
                                    <p:animEffect transition="in" filter="wipe(left)">
                                      <p:cBhvr>
                                        <p:cTn id="3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31"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窓のブラインド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584" y="5391866"/>
            <a:ext cx="1574612" cy="137916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18</a:t>
            </a:fld>
            <a:endParaRPr kumimoji="1" lang="ja-JP" altLang="en-US" dirty="0">
              <a:solidFill>
                <a:schemeClr val="tx1"/>
              </a:solidFill>
            </a:endParaRPr>
          </a:p>
        </p:txBody>
      </p:sp>
      <p:sp>
        <p:nvSpPr>
          <p:cNvPr id="16" name="テキスト ボックス 15"/>
          <p:cNvSpPr txBox="1"/>
          <p:nvPr/>
        </p:nvSpPr>
        <p:spPr>
          <a:xfrm>
            <a:off x="282483" y="1272002"/>
            <a:ext cx="5781860" cy="304698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③　誰に対して同じ電子</a:t>
            </a:r>
            <a:r>
              <a:rPr lang="ja-JP" altLang="en-US" sz="3200" dirty="0" smtClean="0">
                <a:latin typeface="メイリオ" panose="020B0604030504040204" pitchFamily="50" charset="-128"/>
                <a:ea typeface="メイリオ" panose="020B0604030504040204" pitchFamily="50" charset="-128"/>
              </a:rPr>
              <a:t>メー</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ル</a:t>
            </a:r>
            <a:r>
              <a:rPr lang="ja-JP" altLang="en-US" sz="3200" dirty="0">
                <a:latin typeface="メイリオ" panose="020B0604030504040204" pitchFamily="50" charset="-128"/>
                <a:ea typeface="メイリオ" panose="020B0604030504040204" pitchFamily="50" charset="-128"/>
              </a:rPr>
              <a:t>を送信したかを</a:t>
            </a:r>
            <a:r>
              <a:rPr lang="ja-JP" altLang="en-US" sz="3200" dirty="0" smtClean="0">
                <a:latin typeface="メイリオ" panose="020B0604030504040204" pitchFamily="50" charset="-128"/>
                <a:ea typeface="メイリオ" panose="020B0604030504040204" pitchFamily="50" charset="-128"/>
              </a:rPr>
              <a:t>知らせた</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ja-JP" altLang="en-US" sz="3200" dirty="0" err="1" smtClean="0">
                <a:latin typeface="メイリオ" panose="020B0604030504040204" pitchFamily="50" charset="-128"/>
                <a:ea typeface="メイリオ" panose="020B0604030504040204" pitchFamily="50" charset="-128"/>
              </a:rPr>
              <a:t>く</a:t>
            </a:r>
            <a:r>
              <a:rPr lang="ja-JP" altLang="en-US" sz="3200" dirty="0" smtClean="0">
                <a:latin typeface="メイリオ" panose="020B0604030504040204" pitchFamily="50" charset="-128"/>
                <a:ea typeface="メイリオ" panose="020B0604030504040204" pitchFamily="50" charset="-128"/>
              </a:rPr>
              <a:t>ない</a:t>
            </a:r>
            <a:r>
              <a:rPr lang="ja-JP" altLang="en-US" sz="3200" dirty="0">
                <a:latin typeface="メイリオ" panose="020B0604030504040204" pitchFamily="50" charset="-128"/>
                <a:ea typeface="メイリオ" panose="020B0604030504040204" pitchFamily="50" charset="-128"/>
              </a:rPr>
              <a:t>場合は</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その</a:t>
            </a:r>
            <a:r>
              <a:rPr lang="ja-JP" altLang="en-US" sz="3200" dirty="0">
                <a:latin typeface="メイリオ" panose="020B0604030504040204" pitchFamily="50" charset="-128"/>
                <a:ea typeface="メイリオ" panose="020B0604030504040204" pitchFamily="50" charset="-128"/>
              </a:rPr>
              <a:t>電子</a:t>
            </a:r>
            <a:r>
              <a:rPr lang="ja-JP" altLang="en-US" sz="3200" dirty="0" smtClean="0">
                <a:latin typeface="メイリオ" panose="020B0604030504040204" pitchFamily="50" charset="-128"/>
                <a:ea typeface="メイリオ" panose="020B0604030504040204" pitchFamily="50" charset="-128"/>
              </a:rPr>
              <a:t>メールアドレス</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を</a:t>
            </a:r>
            <a:r>
              <a:rPr lang="ja-JP" altLang="en-US" sz="3200" dirty="0">
                <a:latin typeface="メイリオ" panose="020B0604030504040204" pitchFamily="50" charset="-128"/>
                <a:ea typeface="メイリオ" panose="020B0604030504040204" pitchFamily="50" charset="-128"/>
              </a:rPr>
              <a:t>（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BCC</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）の欄に</a:t>
            </a:r>
            <a:r>
              <a:rPr lang="ja-JP" altLang="en-US" sz="3200" dirty="0" smtClean="0">
                <a:latin typeface="メイリオ" panose="020B0604030504040204" pitchFamily="50" charset="-128"/>
                <a:ea typeface="メイリオ" panose="020B0604030504040204" pitchFamily="50" charset="-128"/>
              </a:rPr>
              <a:t>入力</a:t>
            </a:r>
            <a:r>
              <a:rPr lang="ja-JP" altLang="en-US" sz="3200" dirty="0">
                <a:latin typeface="メイリオ" panose="020B0604030504040204" pitchFamily="50" charset="-128"/>
                <a:ea typeface="メイリオ" panose="020B0604030504040204" pitchFamily="50" charset="-128"/>
              </a:rPr>
              <a:t>する。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7170" name="Picture 2" descr="http://inss.plala.jp/book/img/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343" y="1180838"/>
            <a:ext cx="5706278" cy="540134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251700" y="2960596"/>
            <a:ext cx="4451350" cy="228600"/>
          </a:xfrm>
          <a:prstGeom prst="rect">
            <a:avLst/>
          </a:prstGeom>
          <a:solidFill>
            <a:schemeClr val="bg1"/>
          </a:solidFill>
          <a:ln w="9525">
            <a:solidFill>
              <a:srgbClr val="ADB7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251700" y="2930046"/>
            <a:ext cx="2024913" cy="276999"/>
          </a:xfrm>
          <a:prstGeom prst="rect">
            <a:avLst/>
          </a:prstGeom>
          <a:noFill/>
        </p:spPr>
        <p:txBody>
          <a:bodyPr wrap="none" rtlCol="0">
            <a:spAutoFit/>
          </a:bodyPr>
          <a:lstStyle/>
          <a:p>
            <a:r>
              <a:rPr lang="en-US" altLang="ja-JP" sz="1200" b="1" dirty="0" smtClean="0">
                <a:latin typeface="Bahnschrift" panose="020B0502040204020203" pitchFamily="34" charset="0"/>
              </a:rPr>
              <a:t>ichiro</a:t>
            </a:r>
            <a:r>
              <a:rPr kumimoji="1" lang="en-US" altLang="ja-JP" sz="1200" b="1" dirty="0" smtClean="0">
                <a:latin typeface="Bahnschrift" panose="020B0502040204020203" pitchFamily="34" charset="0"/>
              </a:rPr>
              <a:t>@ku.kagoshima.ne.jp</a:t>
            </a:r>
            <a:endParaRPr kumimoji="1" lang="ja-JP" altLang="en-US" sz="1200" b="1" dirty="0">
              <a:latin typeface="Bahnschrift" panose="020B0502040204020203" pitchFamily="34" charset="0"/>
            </a:endParaRPr>
          </a:p>
        </p:txBody>
      </p:sp>
      <p:sp>
        <p:nvSpPr>
          <p:cNvPr id="26" name="テキスト ボックス 25"/>
          <p:cNvSpPr txBox="1"/>
          <p:nvPr/>
        </p:nvSpPr>
        <p:spPr>
          <a:xfrm>
            <a:off x="1331957" y="5461049"/>
            <a:ext cx="4219425" cy="461665"/>
          </a:xfrm>
          <a:prstGeom prst="rect">
            <a:avLst/>
          </a:prstGeom>
          <a:noFill/>
        </p:spPr>
        <p:txBody>
          <a:bodyPr wrap="none" rtlCol="0">
            <a:spAutoFit/>
          </a:bodyPr>
          <a:lstStyle/>
          <a:p>
            <a:r>
              <a:rPr lang="en-US" altLang="ja-JP" sz="2400" dirty="0" smtClean="0">
                <a:latin typeface="HGP創英角ｺﾞｼｯｸUB" panose="020B0900000000000000" pitchFamily="50" charset="-128"/>
                <a:ea typeface="HGP創英角ｺﾞｼｯｸUB" panose="020B0900000000000000" pitchFamily="50" charset="-128"/>
              </a:rPr>
              <a:t>BCC</a:t>
            </a: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P創英角ｺﾞｼｯｸUB" panose="020B0900000000000000" pitchFamily="50" charset="-128"/>
                <a:ea typeface="HGP創英角ｺﾞｼｯｸUB" panose="020B0900000000000000" pitchFamily="50" charset="-128"/>
              </a:rPr>
              <a:t>Blind Carbon Copy</a:t>
            </a:r>
            <a:r>
              <a:rPr lang="ja-JP" altLang="en-US" sz="2400" dirty="0">
                <a:latin typeface="HGP創英角ｺﾞｼｯｸUB" panose="020B0900000000000000" pitchFamily="50" charset="-128"/>
                <a:ea typeface="HGP創英角ｺﾞｼｯｸUB" panose="020B0900000000000000" pitchFamily="50" charset="-128"/>
              </a:rPr>
              <a:t>の略。</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282483" y="5471983"/>
            <a:ext cx="1024495" cy="461665"/>
          </a:xfrm>
          <a:prstGeom prst="rect">
            <a:avLst/>
          </a:prstGeom>
          <a:noFill/>
          <a:ln w="25400" cmpd="sng">
            <a:solidFill>
              <a:schemeClr val="tx1"/>
            </a:solidFill>
          </a:ln>
          <a:effectLst>
            <a:outerShdw blurRad="50800" dist="38100" dir="2700000" algn="tl" rotWithShape="0">
              <a:prstClr val="black">
                <a:alpha val="40000"/>
              </a:prstClr>
            </a:outerShdw>
          </a:effectLst>
        </p:spPr>
        <p:txBody>
          <a:bodyPr wrap="square" lIns="91440" tIns="45720" rIns="91440" bIns="45720">
            <a:spAutoFit/>
          </a:bodyPr>
          <a:lstStyle/>
          <a:p>
            <a:r>
              <a:rPr lang="en-US" altLang="ja-JP"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a typeface="HGP創英角ｺﾞｼｯｸUB" panose="020B0900000000000000" pitchFamily="50" charset="-128"/>
              </a:rPr>
              <a:t>Point</a:t>
            </a:r>
            <a:endParaRPr lang="en-US" altLang="ja-JP" sz="2400" cap="none" spc="0" dirty="0" smtClean="0">
              <a:ln w="9525">
                <a:noFill/>
                <a:prstDash val="solid"/>
              </a:ln>
              <a:latin typeface="Cooper Black" panose="0208090404030B020404" pitchFamily="18" charset="0"/>
              <a:ea typeface="メイリオ" panose="020B0604030504040204" pitchFamily="50" charset="-128"/>
            </a:endParaRPr>
          </a:p>
        </p:txBody>
      </p:sp>
      <p:grpSp>
        <p:nvGrpSpPr>
          <p:cNvPr id="12" name="グループ化 11"/>
          <p:cNvGrpSpPr/>
          <p:nvPr/>
        </p:nvGrpSpPr>
        <p:grpSpPr>
          <a:xfrm>
            <a:off x="2264229" y="3135086"/>
            <a:ext cx="5297714" cy="2106065"/>
            <a:chOff x="2264229" y="3135086"/>
            <a:chExt cx="5297714" cy="2106065"/>
          </a:xfrm>
        </p:grpSpPr>
        <p:cxnSp>
          <p:nvCxnSpPr>
            <p:cNvPr id="31" name="直線コネクタ 30"/>
            <p:cNvCxnSpPr/>
            <p:nvPr/>
          </p:nvCxnSpPr>
          <p:spPr>
            <a:xfrm flipH="1">
              <a:off x="5581768" y="3135086"/>
              <a:ext cx="1980175" cy="2106065"/>
            </a:xfrm>
            <a:prstGeom prst="line">
              <a:avLst/>
            </a:prstGeom>
            <a:ln w="635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flipH="1">
              <a:off x="2264229" y="5241151"/>
              <a:ext cx="3319366"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3" name="テキスト ボックス 32"/>
          <p:cNvSpPr txBox="1"/>
          <p:nvPr/>
        </p:nvSpPr>
        <p:spPr>
          <a:xfrm>
            <a:off x="2317023" y="4410154"/>
            <a:ext cx="3308919" cy="830997"/>
          </a:xfrm>
          <a:prstGeom prst="rect">
            <a:avLst/>
          </a:prstGeom>
          <a:noFill/>
        </p:spPr>
        <p:txBody>
          <a:bodyPr wrap="non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誰に送ったか，</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花子さんには分からない</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060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1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wipe(up)">
                                      <p:cBhvr>
                                        <p:cTn id="3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6" grpId="0"/>
      <p:bldP spid="27"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19</a:t>
            </a:fld>
            <a:endParaRPr kumimoji="1" lang="ja-JP" altLang="en-US" dirty="0">
              <a:solidFill>
                <a:schemeClr val="tx1"/>
              </a:solidFill>
            </a:endParaRPr>
          </a:p>
        </p:txBody>
      </p:sp>
      <p:sp>
        <p:nvSpPr>
          <p:cNvPr id="17" name="テキスト ボックス 16"/>
          <p:cNvSpPr txBox="1"/>
          <p:nvPr/>
        </p:nvSpPr>
        <p:spPr>
          <a:xfrm>
            <a:off x="195399" y="1301030"/>
            <a:ext cx="11822430"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CC</a:t>
            </a:r>
            <a:r>
              <a:rPr lang="ja-JP" altLang="en-US" sz="3200" dirty="0">
                <a:latin typeface="メイリオ" panose="020B0604030504040204" pitchFamily="50" charset="-128"/>
                <a:ea typeface="メイリオ" panose="020B0604030504040204" pitchFamily="50" charset="-128"/>
              </a:rPr>
              <a:t>と</a:t>
            </a:r>
            <a:r>
              <a:rPr lang="en-US" altLang="ja-JP" sz="3200" dirty="0">
                <a:latin typeface="メイリオ" panose="020B0604030504040204" pitchFamily="50" charset="-128"/>
                <a:ea typeface="メイリオ" panose="020B0604030504040204" pitchFamily="50" charset="-128"/>
              </a:rPr>
              <a:t>BCC</a:t>
            </a:r>
            <a:r>
              <a:rPr lang="ja-JP" altLang="en-US" sz="3200" dirty="0">
                <a:latin typeface="メイリオ" panose="020B0604030504040204" pitchFamily="50" charset="-128"/>
                <a:ea typeface="メイリオ" panose="020B0604030504040204" pitchFamily="50" charset="-128"/>
              </a:rPr>
              <a:t>をどのような場面で使うだろうか？考えて</a:t>
            </a:r>
            <a:r>
              <a:rPr lang="ja-JP" altLang="en-US" sz="3200" dirty="0" smtClean="0">
                <a:latin typeface="メイリオ" panose="020B0604030504040204" pitchFamily="50" charset="-128"/>
                <a:ea typeface="メイリオ" panose="020B0604030504040204" pitchFamily="50" charset="-128"/>
              </a:rPr>
              <a:t>みよ　　</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う。</a:t>
            </a:r>
            <a:endParaRPr kumimoji="1" lang="en-US" altLang="ja-JP" sz="3200" dirty="0" smtClean="0">
              <a:latin typeface="メイリオ" panose="020B0604030504040204" pitchFamily="50" charset="-128"/>
              <a:ea typeface="メイリオ" panose="020B0604030504040204" pitchFamily="50" charset="-128"/>
            </a:endParaRPr>
          </a:p>
        </p:txBody>
      </p:sp>
      <p:graphicFrame>
        <p:nvGraphicFramePr>
          <p:cNvPr id="18" name="表 17"/>
          <p:cNvGraphicFramePr>
            <a:graphicFrameLocks noGrp="1"/>
          </p:cNvGraphicFramePr>
          <p:nvPr>
            <p:extLst/>
          </p:nvPr>
        </p:nvGraphicFramePr>
        <p:xfrm>
          <a:off x="580568" y="2398430"/>
          <a:ext cx="11263089" cy="3981406"/>
        </p:xfrm>
        <a:graphic>
          <a:graphicData uri="http://schemas.openxmlformats.org/drawingml/2006/table">
            <a:tbl>
              <a:tblPr firstRow="1" bandRow="1">
                <a:tableStyleId>{8799B23B-EC83-4686-B30A-512413B5E67A}</a:tableStyleId>
              </a:tblPr>
              <a:tblGrid>
                <a:gridCol w="1248232">
                  <a:extLst>
                    <a:ext uri="{9D8B030D-6E8A-4147-A177-3AD203B41FA5}">
                      <a16:colId xmlns:a16="http://schemas.microsoft.com/office/drawing/2014/main" val="3005491538"/>
                    </a:ext>
                  </a:extLst>
                </a:gridCol>
                <a:gridCol w="10014857">
                  <a:extLst>
                    <a:ext uri="{9D8B030D-6E8A-4147-A177-3AD203B41FA5}">
                      <a16:colId xmlns:a16="http://schemas.microsoft.com/office/drawing/2014/main" val="2288951329"/>
                    </a:ext>
                  </a:extLst>
                </a:gridCol>
              </a:tblGrid>
              <a:tr h="1990703">
                <a:tc>
                  <a:txBody>
                    <a:bodyPr/>
                    <a:lstStyle/>
                    <a:p>
                      <a:pPr algn="ctr"/>
                      <a:r>
                        <a:rPr kumimoji="1" lang="en-US" altLang="ja-JP" sz="2000" b="0" dirty="0" smtClean="0"/>
                        <a:t>CC</a:t>
                      </a:r>
                      <a:endParaRPr kumimoji="1" lang="ja-JP" altLang="en-US" sz="2000" b="0" dirty="0"/>
                    </a:p>
                  </a:txBody>
                  <a:tcPr anchor="ctr"/>
                </a:tc>
                <a:tc>
                  <a:txBody>
                    <a:bodyPr/>
                    <a:lstStyle/>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・取引先の担当者Ａ及び同じ内容を知っておいてほしい副担当者Ｂに電子メールを送信するとき。（この場合，宛先の欄に担当者Ａ，</a:t>
                      </a:r>
                      <a:r>
                        <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rPr>
                        <a:t>CC</a:t>
                      </a: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の欄に副担当者Ｂの電子メールアドレスを入力することが考えられる。）</a:t>
                      </a:r>
                    </a:p>
                  </a:txBody>
                  <a:tcPr anchor="ctr"/>
                </a:tc>
                <a:extLst>
                  <a:ext uri="{0D108BD9-81ED-4DB2-BD59-A6C34878D82A}">
                    <a16:rowId xmlns:a16="http://schemas.microsoft.com/office/drawing/2014/main" val="1297070476"/>
                  </a:ext>
                </a:extLst>
              </a:tr>
              <a:tr h="1990703">
                <a:tc>
                  <a:txBody>
                    <a:bodyPr/>
                    <a:lstStyle/>
                    <a:p>
                      <a:pPr algn="ctr"/>
                      <a:r>
                        <a:rPr kumimoji="1" lang="en-US" altLang="ja-JP" sz="2000" dirty="0" smtClean="0"/>
                        <a:t>BCC</a:t>
                      </a:r>
                      <a:endParaRPr kumimoji="1" lang="ja-JP" alt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・複数のお客様に対して，電子メールを送信するとき。</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（この場合，宛先の欄に自分の電子メールアドレスを入力し，</a:t>
                      </a:r>
                      <a:r>
                        <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rPr>
                        <a:t>BCC</a:t>
                      </a: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の欄にお客様のメールアドレスを「，」で区切って入力するのが一般的である。）</a:t>
                      </a:r>
                      <a:endParaRPr kumimoji="1" lang="ja-JP" altLang="en-US" sz="2400" b="0" dirty="0">
                        <a:solidFill>
                          <a:srgbClr val="C00000"/>
                        </a:solidFill>
                        <a:latin typeface="HGP創英角ｺﾞｼｯｸUB" panose="020B0900000000000000" pitchFamily="50" charset="-128"/>
                        <a:ea typeface="HGP創英角ｺﾞｼｯｸUB" panose="020B0900000000000000" pitchFamily="50" charset="-128"/>
                      </a:endParaRPr>
                    </a:p>
                  </a:txBody>
                  <a:tcPr anchor="ctr"/>
                </a:tc>
                <a:extLst>
                  <a:ext uri="{0D108BD9-81ED-4DB2-BD59-A6C34878D82A}">
                    <a16:rowId xmlns:a16="http://schemas.microsoft.com/office/drawing/2014/main" val="2255131208"/>
                  </a:ext>
                </a:extLst>
              </a:tr>
            </a:tbl>
          </a:graphicData>
        </a:graphic>
      </p:graphicFrame>
      <p:sp>
        <p:nvSpPr>
          <p:cNvPr id="23" name="楕円 22"/>
          <p:cNvSpPr/>
          <p:nvPr/>
        </p:nvSpPr>
        <p:spPr>
          <a:xfrm>
            <a:off x="10992354" y="1959429"/>
            <a:ext cx="746922" cy="746922"/>
          </a:xfrm>
          <a:prstGeom prst="ellipse">
            <a:avLst/>
          </a:prstGeom>
          <a:solidFill>
            <a:schemeClr val="bg1"/>
          </a:solidFill>
          <a:ln w="889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C00000"/>
                </a:solidFill>
                <a:latin typeface="HGP創英角ｺﾞｼｯｸUB" panose="020B0900000000000000" pitchFamily="50" charset="-128"/>
                <a:ea typeface="HGP創英角ｺﾞｼｯｸUB" panose="020B0900000000000000" pitchFamily="50" charset="-128"/>
              </a:rPr>
              <a:t>例</a:t>
            </a:r>
            <a:endParaRPr kumimoji="1" lang="ja-JP" altLang="en-US" sz="48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162363" y="1094995"/>
            <a:ext cx="1213794" cy="707886"/>
          </a:xfrm>
          <a:prstGeom prst="rect">
            <a:avLst/>
          </a:prstGeom>
          <a:noFill/>
        </p:spPr>
        <p:txBody>
          <a:bodyPr wrap="none" lIns="91440" tIns="45720" rIns="91440" bIns="45720">
            <a:spAutoFit/>
          </a:bodyPr>
          <a:lstStyle/>
          <a:p>
            <a:pPr algn="ctr"/>
            <a:r>
              <a:rPr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演習</a:t>
            </a:r>
            <a:endParaRPr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0" name="メモ 29"/>
          <p:cNvSpPr/>
          <p:nvPr/>
        </p:nvSpPr>
        <p:spPr>
          <a:xfrm>
            <a:off x="1886863" y="2495083"/>
            <a:ext cx="9852414" cy="378902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407025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a:t>
            </a:fld>
            <a:endParaRPr kumimoji="1" lang="ja-JP" altLang="en-US" dirty="0">
              <a:solidFill>
                <a:schemeClr val="tx1"/>
              </a:solidFill>
            </a:endParaRPr>
          </a:p>
        </p:txBody>
      </p:sp>
      <p:sp>
        <p:nvSpPr>
          <p:cNvPr id="16" name="テキスト ボックス 15"/>
          <p:cNvSpPr txBox="1"/>
          <p:nvPr/>
        </p:nvSpPr>
        <p:spPr>
          <a:xfrm>
            <a:off x="282483" y="1272002"/>
            <a:ext cx="11735346" cy="550920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　検索エンジン</a:t>
            </a:r>
          </a:p>
          <a:p>
            <a:r>
              <a:rPr lang="ja-JP" altLang="en-US" sz="3200" dirty="0" smtClean="0">
                <a:latin typeface="メイリオ" panose="020B0604030504040204" pitchFamily="50" charset="-128"/>
                <a:ea typeface="メイリオ" panose="020B0604030504040204" pitchFamily="50" charset="-128"/>
              </a:rPr>
              <a:t>　　　インターネット上</a:t>
            </a:r>
            <a:r>
              <a:rPr lang="ja-JP" altLang="en-US" sz="3200" dirty="0">
                <a:latin typeface="メイリオ" panose="020B0604030504040204" pitchFamily="50" charset="-128"/>
                <a:ea typeface="メイリオ" panose="020B0604030504040204" pitchFamily="50" charset="-128"/>
              </a:rPr>
              <a:t>の情報を目的に合わせて検索する</a:t>
            </a:r>
            <a:r>
              <a:rPr lang="ja-JP" altLang="en-US" sz="3200" dirty="0" smtClean="0">
                <a:latin typeface="メイリオ" panose="020B0604030504040204" pitchFamily="50" charset="-128"/>
                <a:ea typeface="メイリオ" panose="020B0604030504040204" pitchFamily="50" charset="-128"/>
              </a:rPr>
              <a:t>機能</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やプログラム</a:t>
            </a:r>
            <a:r>
              <a:rPr lang="ja-JP" altLang="en-US" sz="3200" dirty="0">
                <a:latin typeface="メイリオ" panose="020B0604030504040204" pitchFamily="50" charset="-128"/>
                <a:ea typeface="メイリオ" panose="020B0604030504040204" pitchFamily="50" charset="-128"/>
              </a:rPr>
              <a:t>を（</a:t>
            </a:r>
            <a:r>
              <a:rPr lang="ja-JP" altLang="en-US" sz="3200" dirty="0">
                <a:latin typeface="HGP創英角ｺﾞｼｯｸUB" panose="020B0900000000000000" pitchFamily="50" charset="-128"/>
                <a:ea typeface="HGP創英角ｺﾞｼｯｸUB" panose="020B0900000000000000" pitchFamily="50" charset="-128"/>
              </a:rPr>
              <a:t>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検索エンジン </a:t>
            </a:r>
            <a:r>
              <a:rPr lang="ja-JP" altLang="en-US" sz="3200" dirty="0">
                <a:latin typeface="メイリオ" panose="020B0604030504040204" pitchFamily="50" charset="-128"/>
                <a:ea typeface="メイリオ" panose="020B0604030504040204" pitchFamily="50" charset="-128"/>
              </a:rPr>
              <a:t>）といい，これを提</a:t>
            </a:r>
            <a:r>
              <a:rPr lang="ja-JP" altLang="en-US" sz="3200" dirty="0" smtClean="0">
                <a:latin typeface="メイリオ" panose="020B0604030504040204" pitchFamily="50" charset="-128"/>
                <a:ea typeface="メイリオ" panose="020B0604030504040204" pitchFamily="50" charset="-128"/>
              </a:rPr>
              <a:t>供す</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ja-JP" altLang="en-US" sz="3200" dirty="0" err="1" smtClean="0">
                <a:latin typeface="メイリオ" panose="020B0604030504040204" pitchFamily="50" charset="-128"/>
                <a:ea typeface="メイリオ" panose="020B0604030504040204" pitchFamily="50" charset="-128"/>
              </a:rPr>
              <a:t>る</a:t>
            </a:r>
            <a:r>
              <a:rPr lang="en-US" altLang="ja-JP" sz="3200" dirty="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サイトを（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検索サイト </a:t>
            </a:r>
            <a:r>
              <a:rPr lang="ja-JP" altLang="en-US" sz="3200" dirty="0">
                <a:latin typeface="メイリオ" panose="020B0604030504040204" pitchFamily="50" charset="-128"/>
                <a:ea typeface="メイリオ" panose="020B0604030504040204" pitchFamily="50" charset="-128"/>
              </a:rPr>
              <a:t>）という。</a:t>
            </a:r>
          </a:p>
          <a:p>
            <a:endParaRPr lang="en-US" altLang="ja-JP" sz="3200" dirty="0" smtClean="0">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(4)</a:t>
            </a:r>
            <a:r>
              <a:rPr lang="ja-JP" altLang="en-US" sz="3200" dirty="0">
                <a:latin typeface="メイリオ" panose="020B0604030504040204" pitchFamily="50" charset="-128"/>
                <a:ea typeface="メイリオ" panose="020B0604030504040204" pitchFamily="50" charset="-128"/>
              </a:rPr>
              <a:t>　キーワード検索とカテゴリ検索</a:t>
            </a: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サイト内で必要な情報を検索するとき，調べたい</a:t>
            </a:r>
            <a:r>
              <a:rPr lang="ja-JP" altLang="en-US" sz="3200" dirty="0" smtClean="0">
                <a:latin typeface="メイリオ" panose="020B0604030504040204" pitchFamily="50" charset="-128"/>
                <a:ea typeface="メイリオ" panose="020B0604030504040204" pitchFamily="50" charset="-128"/>
              </a:rPr>
              <a:t>も</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のに</a:t>
            </a:r>
            <a:r>
              <a:rPr lang="ja-JP" altLang="en-US" sz="3200" dirty="0">
                <a:latin typeface="メイリオ" panose="020B0604030504040204" pitchFamily="50" charset="-128"/>
                <a:ea typeface="メイリオ" panose="020B0604030504040204" pitchFamily="50" charset="-128"/>
              </a:rPr>
              <a:t>関するキーワードを用いる（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キーワード検索 </a:t>
            </a:r>
            <a:r>
              <a:rPr lang="ja-JP" altLang="en-US" sz="3200" dirty="0">
                <a:latin typeface="メイリオ" panose="020B0604030504040204" pitchFamily="50" charset="-128"/>
                <a:ea typeface="メイリオ" panose="020B0604030504040204" pitchFamily="50" charset="-128"/>
              </a:rPr>
              <a:t>）と，</a:t>
            </a:r>
            <a:r>
              <a:rPr lang="ja-JP" altLang="en-US" sz="3200" dirty="0" smtClean="0">
                <a:latin typeface="メイリオ" panose="020B0604030504040204" pitchFamily="50" charset="-128"/>
                <a:ea typeface="メイリオ" panose="020B0604030504040204" pitchFamily="50" charset="-128"/>
              </a:rPr>
              <a:t>条</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件</a:t>
            </a:r>
            <a:r>
              <a:rPr lang="ja-JP" altLang="en-US" sz="3200" dirty="0">
                <a:latin typeface="メイリオ" panose="020B0604030504040204" pitchFamily="50" charset="-128"/>
                <a:ea typeface="メイリオ" panose="020B0604030504040204" pitchFamily="50" charset="-128"/>
              </a:rPr>
              <a:t>に該当するカテゴリによって探す（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カテゴリ検索 </a:t>
            </a:r>
            <a:r>
              <a:rPr lang="ja-JP" altLang="en-US" sz="3200" dirty="0">
                <a:latin typeface="メイリオ" panose="020B0604030504040204" pitchFamily="50" charset="-128"/>
                <a:ea typeface="メイリオ" panose="020B0604030504040204" pitchFamily="50" charset="-128"/>
              </a:rPr>
              <a:t>）と</a:t>
            </a:r>
            <a:r>
              <a:rPr lang="ja-JP" altLang="en-US" sz="3200" dirty="0" err="1" smtClean="0">
                <a:latin typeface="メイリオ" panose="020B0604030504040204" pitchFamily="50" charset="-128"/>
                <a:ea typeface="メイリオ" panose="020B0604030504040204" pitchFamily="50" charset="-128"/>
              </a:rPr>
              <a:t>い</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ja-JP" altLang="en-US" sz="3200" dirty="0" err="1" smtClean="0">
                <a:latin typeface="メイリオ" panose="020B0604030504040204" pitchFamily="50" charset="-128"/>
                <a:ea typeface="メイリオ" panose="020B0604030504040204" pitchFamily="50" charset="-128"/>
              </a:rPr>
              <a:t>う</a:t>
            </a:r>
            <a:r>
              <a:rPr lang="ja-JP" altLang="en-US" sz="3200" dirty="0">
                <a:latin typeface="メイリオ" panose="020B0604030504040204" pitchFamily="50" charset="-128"/>
                <a:ea typeface="メイリオ" panose="020B0604030504040204" pitchFamily="50" charset="-128"/>
              </a:rPr>
              <a:t>方法がある。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AutoShape 2" descr="File:Bing logo (2016).svg - Wikipedia"/>
          <p:cNvSpPr>
            <a:spLocks noChangeAspect="1" noChangeArrowheads="1"/>
          </p:cNvSpPr>
          <p:nvPr/>
        </p:nvSpPr>
        <p:spPr bwMode="auto">
          <a:xfrm>
            <a:off x="7338659" y="19162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 name="グループ化 11"/>
          <p:cNvGrpSpPr/>
          <p:nvPr/>
        </p:nvGrpSpPr>
        <p:grpSpPr>
          <a:xfrm>
            <a:off x="6003532" y="3221902"/>
            <a:ext cx="3569093" cy="441367"/>
            <a:chOff x="6003532" y="3221902"/>
            <a:chExt cx="3569093" cy="441367"/>
          </a:xfrm>
        </p:grpSpPr>
        <p:pic>
          <p:nvPicPr>
            <p:cNvPr id="4" name="図 3"/>
            <p:cNvPicPr>
              <a:picLocks noChangeAspect="1"/>
            </p:cNvPicPr>
            <p:nvPr/>
          </p:nvPicPr>
          <p:blipFill>
            <a:blip r:embed="rId2"/>
            <a:stretch>
              <a:fillRect/>
            </a:stretch>
          </p:blipFill>
          <p:spPr>
            <a:xfrm>
              <a:off x="6003532" y="3221902"/>
              <a:ext cx="1240240" cy="441367"/>
            </a:xfrm>
            <a:prstGeom prst="rect">
              <a:avLst/>
            </a:prstGeom>
          </p:spPr>
        </p:pic>
        <p:pic>
          <p:nvPicPr>
            <p:cNvPr id="18" name="図 17"/>
            <p:cNvPicPr>
              <a:picLocks noChangeAspect="1"/>
            </p:cNvPicPr>
            <p:nvPr/>
          </p:nvPicPr>
          <p:blipFill>
            <a:blip r:embed="rId3"/>
            <a:stretch>
              <a:fillRect/>
            </a:stretch>
          </p:blipFill>
          <p:spPr>
            <a:xfrm>
              <a:off x="7338659" y="3317019"/>
              <a:ext cx="1144719" cy="323396"/>
            </a:xfrm>
            <a:prstGeom prst="rect">
              <a:avLst/>
            </a:prstGeom>
          </p:spPr>
        </p:pic>
        <p:pic>
          <p:nvPicPr>
            <p:cNvPr id="1030" name="Picture 6" descr="File:Bing logo (2016).svg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2464" y="3287932"/>
              <a:ext cx="870161" cy="352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グループ化 14"/>
          <p:cNvGrpSpPr/>
          <p:nvPr/>
        </p:nvGrpSpPr>
        <p:grpSpPr>
          <a:xfrm>
            <a:off x="5426903" y="3149395"/>
            <a:ext cx="4341211" cy="537233"/>
            <a:chOff x="5426903" y="3149395"/>
            <a:chExt cx="4341211" cy="537233"/>
          </a:xfrm>
        </p:grpSpPr>
        <p:cxnSp>
          <p:nvCxnSpPr>
            <p:cNvPr id="26" name="直線コネクタ 25"/>
            <p:cNvCxnSpPr/>
            <p:nvPr/>
          </p:nvCxnSpPr>
          <p:spPr>
            <a:xfrm>
              <a:off x="5426903" y="3149395"/>
              <a:ext cx="298597" cy="537233"/>
            </a:xfrm>
            <a:prstGeom prst="line">
              <a:avLst/>
            </a:prstGeom>
            <a:ln w="635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5724578" y="3686628"/>
              <a:ext cx="4043536"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8223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20</a:t>
            </a:fld>
            <a:endParaRPr kumimoji="1" lang="ja-JP" altLang="en-US" dirty="0">
              <a:solidFill>
                <a:schemeClr val="tx1"/>
              </a:solidFill>
            </a:endParaRPr>
          </a:p>
        </p:txBody>
      </p:sp>
      <p:sp>
        <p:nvSpPr>
          <p:cNvPr id="17" name="テキスト ボックス 16"/>
          <p:cNvSpPr txBox="1"/>
          <p:nvPr/>
        </p:nvSpPr>
        <p:spPr>
          <a:xfrm>
            <a:off x="195399" y="3434630"/>
            <a:ext cx="11822430"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知って</a:t>
            </a:r>
            <a:r>
              <a:rPr lang="ja-JP" altLang="en-US" sz="3200" dirty="0">
                <a:latin typeface="メイリオ" panose="020B0604030504040204" pitchFamily="50" charset="-128"/>
                <a:ea typeface="メイリオ" panose="020B0604030504040204" pitchFamily="50" charset="-128"/>
              </a:rPr>
              <a:t>いる</a:t>
            </a:r>
            <a:r>
              <a:rPr lang="en-US" altLang="ja-JP" sz="3200" dirty="0">
                <a:latin typeface="メイリオ" panose="020B0604030504040204" pitchFamily="50" charset="-128"/>
                <a:ea typeface="メイリオ" panose="020B0604030504040204" pitchFamily="50" charset="-128"/>
              </a:rPr>
              <a:t>SNS</a:t>
            </a:r>
            <a:r>
              <a:rPr lang="ja-JP" altLang="en-US" sz="3200" dirty="0">
                <a:latin typeface="メイリオ" panose="020B0604030504040204" pitchFamily="50" charset="-128"/>
                <a:ea typeface="メイリオ" panose="020B0604030504040204" pitchFamily="50" charset="-128"/>
              </a:rPr>
              <a:t>を挙げてみよう</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graphicFrame>
        <p:nvGraphicFramePr>
          <p:cNvPr id="18" name="表 17"/>
          <p:cNvGraphicFramePr>
            <a:graphicFrameLocks noGrp="1"/>
          </p:cNvGraphicFramePr>
          <p:nvPr>
            <p:extLst/>
          </p:nvPr>
        </p:nvGraphicFramePr>
        <p:xfrm>
          <a:off x="580568" y="4112930"/>
          <a:ext cx="10982782" cy="2286000"/>
        </p:xfrm>
        <a:graphic>
          <a:graphicData uri="http://schemas.openxmlformats.org/drawingml/2006/table">
            <a:tbl>
              <a:tblPr firstRow="1" bandRow="1">
                <a:tableStyleId>{8799B23B-EC83-4686-B30A-512413B5E67A}</a:tableStyleId>
              </a:tblPr>
              <a:tblGrid>
                <a:gridCol w="10982782">
                  <a:extLst>
                    <a:ext uri="{9D8B030D-6E8A-4147-A177-3AD203B41FA5}">
                      <a16:colId xmlns:a16="http://schemas.microsoft.com/office/drawing/2014/main" val="3005491538"/>
                    </a:ext>
                  </a:extLst>
                </a:gridCol>
              </a:tblGrid>
              <a:tr h="1990703">
                <a:tc>
                  <a:txBody>
                    <a:bodyPr/>
                    <a:lstStyle/>
                    <a:p>
                      <a:pPr algn="l"/>
                      <a:r>
                        <a:rPr kumimoji="1" lang="ja-JP" altLang="en-US" sz="3600" b="0" dirty="0" smtClean="0">
                          <a:solidFill>
                            <a:srgbClr val="C00000"/>
                          </a:solidFill>
                          <a:latin typeface="HGP創英角ｺﾞｼｯｸUB" panose="020B0900000000000000" pitchFamily="50" charset="-128"/>
                          <a:ea typeface="HGP創英角ｺﾞｼｯｸUB" panose="020B0900000000000000" pitchFamily="50" charset="-128"/>
                        </a:rPr>
                        <a:t>・</a:t>
                      </a:r>
                      <a:r>
                        <a:rPr kumimoji="1" lang="en-US" altLang="ja-JP" sz="3600" b="0" dirty="0" smtClean="0">
                          <a:solidFill>
                            <a:srgbClr val="C00000"/>
                          </a:solidFill>
                          <a:latin typeface="HGP創英角ｺﾞｼｯｸUB" panose="020B0900000000000000" pitchFamily="50" charset="-128"/>
                          <a:ea typeface="HGP創英角ｺﾞｼｯｸUB" panose="020B0900000000000000" pitchFamily="50" charset="-128"/>
                        </a:rPr>
                        <a:t>Facebook</a:t>
                      </a:r>
                      <a:r>
                        <a:rPr kumimoji="1" lang="ja-JP" altLang="en-US" sz="3600" b="0" dirty="0" smtClean="0">
                          <a:solidFill>
                            <a:srgbClr val="C00000"/>
                          </a:solidFill>
                          <a:latin typeface="HGP創英角ｺﾞｼｯｸUB" panose="020B0900000000000000" pitchFamily="50" charset="-128"/>
                          <a:ea typeface="HGP創英角ｺﾞｼｯｸUB" panose="020B0900000000000000" pitchFamily="50" charset="-128"/>
                        </a:rPr>
                        <a:t>　</a:t>
                      </a:r>
                      <a:endParaRPr kumimoji="1" lang="en-US" altLang="ja-JP" sz="3600" b="0" dirty="0" smtClean="0">
                        <a:solidFill>
                          <a:srgbClr val="C00000"/>
                        </a:solidFill>
                        <a:latin typeface="HGP創英角ｺﾞｼｯｸUB" panose="020B0900000000000000" pitchFamily="50" charset="-128"/>
                        <a:ea typeface="HGP創英角ｺﾞｼｯｸUB" panose="020B0900000000000000" pitchFamily="50" charset="-128"/>
                      </a:endParaRPr>
                    </a:p>
                    <a:p>
                      <a:pPr algn="l"/>
                      <a:r>
                        <a:rPr kumimoji="1" lang="ja-JP" altLang="en-US" sz="3600" b="0" dirty="0" smtClean="0">
                          <a:solidFill>
                            <a:srgbClr val="C00000"/>
                          </a:solidFill>
                          <a:latin typeface="HGP創英角ｺﾞｼｯｸUB" panose="020B0900000000000000" pitchFamily="50" charset="-128"/>
                          <a:ea typeface="HGP創英角ｺﾞｼｯｸUB" panose="020B0900000000000000" pitchFamily="50" charset="-128"/>
                        </a:rPr>
                        <a:t>・</a:t>
                      </a:r>
                      <a:r>
                        <a:rPr kumimoji="1" lang="en-US" altLang="ja-JP" sz="3600" b="0" dirty="0" smtClean="0">
                          <a:solidFill>
                            <a:srgbClr val="C00000"/>
                          </a:solidFill>
                          <a:latin typeface="HGP創英角ｺﾞｼｯｸUB" panose="020B0900000000000000" pitchFamily="50" charset="-128"/>
                          <a:ea typeface="HGP創英角ｺﾞｼｯｸUB" panose="020B0900000000000000" pitchFamily="50" charset="-128"/>
                        </a:rPr>
                        <a:t>Twitter</a:t>
                      </a:r>
                    </a:p>
                    <a:p>
                      <a:pPr algn="l"/>
                      <a:r>
                        <a:rPr kumimoji="1" lang="ja-JP" altLang="en-US" sz="3600" b="0" dirty="0" smtClean="0">
                          <a:solidFill>
                            <a:srgbClr val="C00000"/>
                          </a:solidFill>
                          <a:latin typeface="HGP創英角ｺﾞｼｯｸUB" panose="020B0900000000000000" pitchFamily="50" charset="-128"/>
                          <a:ea typeface="HGP創英角ｺﾞｼｯｸUB" panose="020B0900000000000000" pitchFamily="50" charset="-128"/>
                        </a:rPr>
                        <a:t>・</a:t>
                      </a:r>
                      <a:r>
                        <a:rPr kumimoji="1" lang="en-US" altLang="ja-JP" sz="3600" b="0" dirty="0" smtClean="0">
                          <a:solidFill>
                            <a:srgbClr val="C00000"/>
                          </a:solidFill>
                          <a:latin typeface="HGP創英角ｺﾞｼｯｸUB" panose="020B0900000000000000" pitchFamily="50" charset="-128"/>
                          <a:ea typeface="HGP創英角ｺﾞｼｯｸUB" panose="020B0900000000000000" pitchFamily="50" charset="-128"/>
                        </a:rPr>
                        <a:t>Instagram</a:t>
                      </a:r>
                    </a:p>
                    <a:p>
                      <a:pPr algn="l"/>
                      <a:r>
                        <a:rPr kumimoji="1" lang="ja-JP" altLang="en-US" sz="3600" b="0" dirty="0" smtClean="0">
                          <a:solidFill>
                            <a:srgbClr val="C00000"/>
                          </a:solidFill>
                          <a:latin typeface="HGP創英角ｺﾞｼｯｸUB" panose="020B0900000000000000" pitchFamily="50" charset="-128"/>
                          <a:ea typeface="HGP創英角ｺﾞｼｯｸUB" panose="020B0900000000000000" pitchFamily="50" charset="-128"/>
                        </a:rPr>
                        <a:t>・</a:t>
                      </a:r>
                      <a:r>
                        <a:rPr kumimoji="1" lang="en-US" altLang="ja-JP" sz="3600" b="0" dirty="0" err="1" smtClean="0">
                          <a:solidFill>
                            <a:srgbClr val="C00000"/>
                          </a:solidFill>
                          <a:latin typeface="HGP創英角ｺﾞｼｯｸUB" panose="020B0900000000000000" pitchFamily="50" charset="-128"/>
                          <a:ea typeface="HGP創英角ｺﾞｼｯｸUB" panose="020B0900000000000000" pitchFamily="50" charset="-128"/>
                        </a:rPr>
                        <a:t>TikTok</a:t>
                      </a:r>
                      <a:r>
                        <a:rPr kumimoji="1" lang="en-US" altLang="ja-JP" sz="3600" b="0" dirty="0" smtClean="0">
                          <a:solidFill>
                            <a:srgbClr val="C00000"/>
                          </a:solidFill>
                          <a:latin typeface="HGP創英角ｺﾞｼｯｸUB" panose="020B0900000000000000" pitchFamily="50" charset="-128"/>
                          <a:ea typeface="HGP創英角ｺﾞｼｯｸUB" panose="020B0900000000000000" pitchFamily="50" charset="-128"/>
                        </a:rPr>
                        <a:t>	</a:t>
                      </a:r>
                      <a:endParaRPr kumimoji="1" lang="ja-JP" altLang="en-US" sz="3600" b="0" dirty="0">
                        <a:solidFill>
                          <a:srgbClr val="C00000"/>
                        </a:solidFill>
                        <a:latin typeface="HGP創英角ｺﾞｼｯｸUB" panose="020B0900000000000000" pitchFamily="50" charset="-128"/>
                        <a:ea typeface="HGP創英角ｺﾞｼｯｸUB" panose="020B0900000000000000" pitchFamily="50" charset="-128"/>
                      </a:endParaRPr>
                    </a:p>
                  </a:txBody>
                  <a:tcPr anchor="ctr"/>
                </a:tc>
                <a:extLst>
                  <a:ext uri="{0D108BD9-81ED-4DB2-BD59-A6C34878D82A}">
                    <a16:rowId xmlns:a16="http://schemas.microsoft.com/office/drawing/2014/main" val="1297070476"/>
                  </a:ext>
                </a:extLst>
              </a:tr>
            </a:tbl>
          </a:graphicData>
        </a:graphic>
      </p:graphicFrame>
      <p:sp>
        <p:nvSpPr>
          <p:cNvPr id="23" name="楕円 22"/>
          <p:cNvSpPr/>
          <p:nvPr/>
        </p:nvSpPr>
        <p:spPr>
          <a:xfrm>
            <a:off x="10992354" y="3673929"/>
            <a:ext cx="746922" cy="746922"/>
          </a:xfrm>
          <a:prstGeom prst="ellipse">
            <a:avLst/>
          </a:prstGeom>
          <a:solidFill>
            <a:schemeClr val="bg1"/>
          </a:solidFill>
          <a:ln w="889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C00000"/>
                </a:solidFill>
                <a:latin typeface="HGP創英角ｺﾞｼｯｸUB" panose="020B0900000000000000" pitchFamily="50" charset="-128"/>
                <a:ea typeface="HGP創英角ｺﾞｼｯｸUB" panose="020B0900000000000000" pitchFamily="50" charset="-128"/>
              </a:rPr>
              <a:t>例</a:t>
            </a:r>
            <a:endParaRPr kumimoji="1" lang="ja-JP" altLang="en-US" sz="48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p:cNvSpPr txBox="1"/>
          <p:nvPr/>
        </p:nvSpPr>
        <p:spPr>
          <a:xfrm>
            <a:off x="282483" y="1272002"/>
            <a:ext cx="11735346"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２</a:t>
            </a:r>
            <a:r>
              <a:rPr lang="en-US" altLang="ja-JP"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SNS</a:t>
            </a:r>
          </a:p>
          <a:p>
            <a:r>
              <a:rPr lang="ja-JP" altLang="en-US" sz="3200" dirty="0" smtClean="0">
                <a:latin typeface="メイリオ" panose="020B0604030504040204" pitchFamily="50" charset="-128"/>
                <a:ea typeface="メイリオ" panose="020B0604030504040204" pitchFamily="50" charset="-128"/>
              </a:rPr>
              <a:t>　　　人</a:t>
            </a:r>
            <a:r>
              <a:rPr lang="ja-JP" altLang="en-US" sz="3200" dirty="0">
                <a:latin typeface="メイリオ" panose="020B0604030504040204" pitchFamily="50" charset="-128"/>
                <a:ea typeface="メイリオ" panose="020B0604030504040204" pitchFamily="50" charset="-128"/>
              </a:rPr>
              <a:t>と人の交流をインターネット上で構築するサービス</a:t>
            </a:r>
            <a:r>
              <a:rPr lang="ja-JP" altLang="en-US" sz="3200" dirty="0" smtClean="0">
                <a:latin typeface="メイリオ" panose="020B0604030504040204" pitchFamily="50" charset="-128"/>
                <a:ea typeface="メイリオ" panose="020B0604030504040204" pitchFamily="50" charset="-128"/>
              </a:rPr>
              <a:t>を</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SNS</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）という</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867400" y="4100015"/>
            <a:ext cx="2234907" cy="2862322"/>
          </a:xfrm>
          <a:prstGeom prst="rect">
            <a:avLst/>
          </a:prstGeom>
          <a:noFill/>
        </p:spPr>
        <p:txBody>
          <a:bodyPr wrap="none" rtlCol="0">
            <a:sp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a:t>
            </a:r>
            <a:r>
              <a:rPr lang="en-US" altLang="ja-JP" sz="3600" dirty="0" smtClean="0">
                <a:solidFill>
                  <a:srgbClr val="C00000"/>
                </a:solidFill>
                <a:latin typeface="HGP創英角ｺﾞｼｯｸUB" panose="020B0900000000000000" pitchFamily="50" charset="-128"/>
                <a:ea typeface="HGP創英角ｺﾞｼｯｸUB" panose="020B0900000000000000" pitchFamily="50" charset="-128"/>
              </a:rPr>
              <a:t>YouTube</a:t>
            </a:r>
          </a:p>
          <a:p>
            <a:r>
              <a:rPr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a:t>
            </a:r>
            <a:r>
              <a:rPr lang="en-US" altLang="ja-JP" sz="3600" dirty="0" smtClean="0">
                <a:solidFill>
                  <a:srgbClr val="C00000"/>
                </a:solidFill>
                <a:latin typeface="HGP創英角ｺﾞｼｯｸUB" panose="020B0900000000000000" pitchFamily="50" charset="-128"/>
                <a:ea typeface="HGP創英角ｺﾞｼｯｸUB" panose="020B0900000000000000" pitchFamily="50" charset="-128"/>
              </a:rPr>
              <a:t>LINE</a:t>
            </a:r>
          </a:p>
          <a:p>
            <a:r>
              <a:rPr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a:t>
            </a:r>
            <a:r>
              <a:rPr lang="en-US" altLang="ja-JP" sz="3600" dirty="0" err="1" smtClean="0">
                <a:solidFill>
                  <a:srgbClr val="C00000"/>
                </a:solidFill>
                <a:latin typeface="HGP創英角ｺﾞｼｯｸUB" panose="020B0900000000000000" pitchFamily="50" charset="-128"/>
                <a:ea typeface="HGP創英角ｺﾞｼｯｸUB" panose="020B0900000000000000" pitchFamily="50" charset="-128"/>
              </a:rPr>
              <a:t>mixi</a:t>
            </a:r>
            <a:endParaRPr lang="en-US" altLang="ja-JP" sz="3600" dirty="0" smtClean="0">
              <a:solidFill>
                <a:srgbClr val="C00000"/>
              </a:solidFill>
              <a:latin typeface="HGP創英角ｺﾞｼｯｸUB" panose="020B0900000000000000" pitchFamily="50" charset="-128"/>
              <a:ea typeface="HGP創英角ｺﾞｼｯｸUB" panose="020B0900000000000000" pitchFamily="50" charset="-128"/>
            </a:endParaRPr>
          </a:p>
          <a:p>
            <a:r>
              <a:rPr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a:t>
            </a:r>
            <a:r>
              <a:rPr lang="en-US" altLang="ja-JP" sz="3600" dirty="0" smtClean="0">
                <a:solidFill>
                  <a:srgbClr val="C00000"/>
                </a:solidFill>
                <a:latin typeface="HGP創英角ｺﾞｼｯｸUB" panose="020B0900000000000000" pitchFamily="50" charset="-128"/>
                <a:ea typeface="HGP創英角ｺﾞｼｯｸUB" panose="020B0900000000000000" pitchFamily="50" charset="-128"/>
              </a:rPr>
              <a:t>DISCORD</a:t>
            </a:r>
          </a:p>
          <a:p>
            <a:endParaRPr kumimoji="1" lang="ja-JP" altLang="en-US" sz="3600" dirty="0"/>
          </a:p>
        </p:txBody>
      </p:sp>
      <p:sp>
        <p:nvSpPr>
          <p:cNvPr id="30" name="正方形/長方形 29"/>
          <p:cNvSpPr/>
          <p:nvPr/>
        </p:nvSpPr>
        <p:spPr>
          <a:xfrm>
            <a:off x="162363" y="3198116"/>
            <a:ext cx="1213794" cy="707886"/>
          </a:xfrm>
          <a:prstGeom prst="rect">
            <a:avLst/>
          </a:prstGeom>
          <a:noFill/>
        </p:spPr>
        <p:txBody>
          <a:bodyPr wrap="none" lIns="91440" tIns="45720" rIns="91440" bIns="45720">
            <a:spAutoFit/>
          </a:bodyPr>
          <a:lstStyle/>
          <a:p>
            <a:pPr algn="ctr"/>
            <a:r>
              <a:rPr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演習</a:t>
            </a:r>
            <a:endParaRPr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31" name="図 30" descr="Discord - Icon by Blagoicons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4069" y="5551714"/>
            <a:ext cx="847216" cy="847216"/>
          </a:xfrm>
          <a:prstGeom prst="rect">
            <a:avLst/>
          </a:prstGeom>
        </p:spPr>
      </p:pic>
      <p:pic>
        <p:nvPicPr>
          <p:cNvPr id="32" name="図 31" descr="Line free voice and messaging app from Jap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381" y="4898689"/>
            <a:ext cx="1076633" cy="1076633"/>
          </a:xfrm>
          <a:prstGeom prst="rect">
            <a:avLst/>
          </a:prstGeom>
        </p:spPr>
      </p:pic>
      <p:pic>
        <p:nvPicPr>
          <p:cNvPr id="6" name="図 5" descr="In arrivo swipe laterali su YouTube (Android e iOS)"/>
          <p:cNvPicPr>
            <a:picLocks noChangeAspect="1"/>
          </p:cNvPicPr>
          <p:nvPr/>
        </p:nvPicPr>
        <p:blipFill rotWithShape="1">
          <a:blip r:embed="rId4" cstate="print">
            <a:extLst>
              <a:ext uri="{28A0092B-C50C-407E-A947-70E740481C1C}">
                <a14:useLocalDpi xmlns:a14="http://schemas.microsoft.com/office/drawing/2010/main" val="0"/>
              </a:ext>
            </a:extLst>
          </a:blip>
          <a:srcRect l="15843" t="31905" r="14676" b="32771"/>
          <a:stretch/>
        </p:blipFill>
        <p:spPr>
          <a:xfrm>
            <a:off x="8670233" y="4335282"/>
            <a:ext cx="1609645" cy="409181"/>
          </a:xfrm>
          <a:prstGeom prst="rect">
            <a:avLst/>
          </a:prstGeom>
        </p:spPr>
      </p:pic>
      <p:pic>
        <p:nvPicPr>
          <p:cNvPr id="7" name="図 6" descr="Twitter - WikiFur, the furry encyclo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0266" y="4612373"/>
            <a:ext cx="718791" cy="619957"/>
          </a:xfrm>
          <a:prstGeom prst="rect">
            <a:avLst/>
          </a:prstGeom>
        </p:spPr>
      </p:pic>
      <p:pic>
        <p:nvPicPr>
          <p:cNvPr id="1026" name="Picture 2" descr="公式Instagram(インスタグラム)のご案内 | ステンレス配管のベンカン"/>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61" t="6798" r="9527" b="5019"/>
          <a:stretch/>
        </p:blipFill>
        <p:spPr bwMode="auto">
          <a:xfrm>
            <a:off x="3371186" y="5437005"/>
            <a:ext cx="730550" cy="785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History - シラバス(Cyllab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0547" y="4208950"/>
            <a:ext cx="801189" cy="605398"/>
          </a:xfrm>
          <a:prstGeom prst="rect">
            <a:avLst/>
          </a:prstGeom>
          <a:noFill/>
          <a:extLst>
            <a:ext uri="{909E8E84-426E-40DD-AFC4-6F175D3DCCD1}">
              <a14:hiddenFill xmlns:a14="http://schemas.microsoft.com/office/drawing/2010/main">
                <a:solidFill>
                  <a:srgbClr val="FFFFFF"/>
                </a:solidFill>
              </a14:hiddenFill>
            </a:ext>
          </a:extLst>
        </p:spPr>
      </p:pic>
      <p:sp>
        <p:nvSpPr>
          <p:cNvPr id="33" name="メモ 32"/>
          <p:cNvSpPr/>
          <p:nvPr/>
        </p:nvSpPr>
        <p:spPr>
          <a:xfrm>
            <a:off x="674967" y="4177749"/>
            <a:ext cx="10755033" cy="2131611"/>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83390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447325"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2-4</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情報伝達</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21</a:t>
            </a:fld>
            <a:endParaRPr kumimoji="1" lang="ja-JP" altLang="en-US" dirty="0">
              <a:solidFill>
                <a:schemeClr val="tx1"/>
              </a:solidFill>
            </a:endParaRPr>
          </a:p>
        </p:txBody>
      </p:sp>
      <p:sp>
        <p:nvSpPr>
          <p:cNvPr id="17" name="テキスト ボックス 16"/>
          <p:cNvSpPr txBox="1"/>
          <p:nvPr/>
        </p:nvSpPr>
        <p:spPr>
          <a:xfrm>
            <a:off x="195399" y="1301030"/>
            <a:ext cx="11822430"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SNS</a:t>
            </a:r>
            <a:r>
              <a:rPr lang="ja-JP" altLang="en-US" sz="3200" dirty="0" smtClean="0">
                <a:latin typeface="メイリオ" panose="020B0604030504040204" pitchFamily="50" charset="-128"/>
                <a:ea typeface="メイリオ" panose="020B0604030504040204" pitchFamily="50" charset="-128"/>
              </a:rPr>
              <a:t>の危険は？その対策は？</a:t>
            </a:r>
            <a:endParaRPr kumimoji="1" lang="en-US" altLang="ja-JP" sz="3200" dirty="0" smtClean="0">
              <a:latin typeface="メイリオ" panose="020B0604030504040204" pitchFamily="50" charset="-128"/>
              <a:ea typeface="メイリオ" panose="020B0604030504040204" pitchFamily="50" charset="-128"/>
            </a:endParaRPr>
          </a:p>
        </p:txBody>
      </p:sp>
      <p:graphicFrame>
        <p:nvGraphicFramePr>
          <p:cNvPr id="18" name="表 17"/>
          <p:cNvGraphicFramePr>
            <a:graphicFrameLocks noGrp="1"/>
          </p:cNvGraphicFramePr>
          <p:nvPr>
            <p:extLst/>
          </p:nvPr>
        </p:nvGraphicFramePr>
        <p:xfrm>
          <a:off x="580568" y="1941230"/>
          <a:ext cx="11263089" cy="4572000"/>
        </p:xfrm>
        <a:graphic>
          <a:graphicData uri="http://schemas.openxmlformats.org/drawingml/2006/table">
            <a:tbl>
              <a:tblPr firstRow="1" bandRow="1">
                <a:tableStyleId>{8799B23B-EC83-4686-B30A-512413B5E67A}</a:tableStyleId>
              </a:tblPr>
              <a:tblGrid>
                <a:gridCol w="1248232">
                  <a:extLst>
                    <a:ext uri="{9D8B030D-6E8A-4147-A177-3AD203B41FA5}">
                      <a16:colId xmlns:a16="http://schemas.microsoft.com/office/drawing/2014/main" val="3005491538"/>
                    </a:ext>
                  </a:extLst>
                </a:gridCol>
                <a:gridCol w="10014857">
                  <a:extLst>
                    <a:ext uri="{9D8B030D-6E8A-4147-A177-3AD203B41FA5}">
                      <a16:colId xmlns:a16="http://schemas.microsoft.com/office/drawing/2014/main" val="2288951329"/>
                    </a:ext>
                  </a:extLst>
                </a:gridCol>
              </a:tblGrid>
              <a:tr h="2286000">
                <a:tc>
                  <a:txBody>
                    <a:bodyPr/>
                    <a:lstStyle/>
                    <a:p>
                      <a:pPr algn="ctr"/>
                      <a:r>
                        <a:rPr kumimoji="1" lang="ja-JP" altLang="en-US" sz="2000" b="0" dirty="0" smtClean="0"/>
                        <a:t>危険</a:t>
                      </a:r>
                      <a:endParaRPr kumimoji="1" lang="ja-JP" altLang="en-US" sz="2000" b="0" dirty="0"/>
                    </a:p>
                  </a:txBody>
                  <a:tcPr anchor="ctr"/>
                </a:tc>
                <a:tc>
                  <a:txBody>
                    <a:bodyPr/>
                    <a:lstStyle/>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・情報の信頼性に欠ける。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・自分が発信した情報がグループ外に流出する。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・誤解を与える恐れがある。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・画像から個人情報が特定される。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・コメントや画像など拡散された情報は半永久的に残る。（デジタルタトゥー）</a:t>
                      </a:r>
                    </a:p>
                  </a:txBody>
                  <a:tcPr anchor="ctr"/>
                </a:tc>
                <a:extLst>
                  <a:ext uri="{0D108BD9-81ED-4DB2-BD59-A6C34878D82A}">
                    <a16:rowId xmlns:a16="http://schemas.microsoft.com/office/drawing/2014/main" val="1297070476"/>
                  </a:ext>
                </a:extLst>
              </a:tr>
              <a:tr h="2286000">
                <a:tc>
                  <a:txBody>
                    <a:bodyPr/>
                    <a:lstStyle/>
                    <a:p>
                      <a:pPr algn="ctr"/>
                      <a:r>
                        <a:rPr kumimoji="1" lang="ja-JP" altLang="en-US" sz="2000" dirty="0" smtClean="0"/>
                        <a:t>対策</a:t>
                      </a:r>
                      <a:endParaRPr kumimoji="1" lang="ja-JP" alt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・別の</a:t>
                      </a:r>
                      <a:r>
                        <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rPr>
                        <a:t>Web</a:t>
                      </a: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ページと比較する。本で調べる。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・全世界の人に見られることを想定して情報発信する。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・入力した情報を発信（投稿）する前に，よく確認する。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・撮影した動画像に個人を特定される情報や知られては困る情報が写って</a:t>
                      </a:r>
                      <a:r>
                        <a:rPr kumimoji="1" lang="ja-JP" altLang="en-US" sz="2400" b="0" dirty="0" err="1" smtClean="0">
                          <a:solidFill>
                            <a:srgbClr val="C00000"/>
                          </a:solidFill>
                          <a:latin typeface="HGP創英角ｺﾞｼｯｸUB" panose="020B0900000000000000" pitchFamily="50" charset="-128"/>
                          <a:ea typeface="HGP創英角ｺﾞｼｯｸUB" panose="020B0900000000000000" pitchFamily="50" charset="-128"/>
                        </a:rPr>
                        <a:t>い</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　ないか，よく確認する。</a:t>
                      </a:r>
                      <a:endParaRPr kumimoji="1" lang="ja-JP" altLang="en-US" sz="2400" b="0" dirty="0">
                        <a:solidFill>
                          <a:srgbClr val="C00000"/>
                        </a:solidFill>
                        <a:latin typeface="HGP創英角ｺﾞｼｯｸUB" panose="020B0900000000000000" pitchFamily="50" charset="-128"/>
                        <a:ea typeface="HGP創英角ｺﾞｼｯｸUB" panose="020B0900000000000000" pitchFamily="50" charset="-128"/>
                      </a:endParaRPr>
                    </a:p>
                  </a:txBody>
                  <a:tcPr anchor="ctr"/>
                </a:tc>
                <a:extLst>
                  <a:ext uri="{0D108BD9-81ED-4DB2-BD59-A6C34878D82A}">
                    <a16:rowId xmlns:a16="http://schemas.microsoft.com/office/drawing/2014/main" val="2255131208"/>
                  </a:ext>
                </a:extLst>
              </a:tr>
            </a:tbl>
          </a:graphicData>
        </a:graphic>
      </p:graphicFrame>
      <p:sp>
        <p:nvSpPr>
          <p:cNvPr id="23" name="楕円 22"/>
          <p:cNvSpPr/>
          <p:nvPr/>
        </p:nvSpPr>
        <p:spPr>
          <a:xfrm>
            <a:off x="10992354" y="1502229"/>
            <a:ext cx="746922" cy="746922"/>
          </a:xfrm>
          <a:prstGeom prst="ellipse">
            <a:avLst/>
          </a:prstGeom>
          <a:solidFill>
            <a:schemeClr val="bg1"/>
          </a:solidFill>
          <a:ln w="889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C00000"/>
                </a:solidFill>
                <a:latin typeface="HGP創英角ｺﾞｼｯｸUB" panose="020B0900000000000000" pitchFamily="50" charset="-128"/>
                <a:ea typeface="HGP創英角ｺﾞｼｯｸUB" panose="020B0900000000000000" pitchFamily="50" charset="-128"/>
              </a:rPr>
              <a:t>例</a:t>
            </a:r>
            <a:endParaRPr kumimoji="1" lang="ja-JP" altLang="en-US" sz="48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162363" y="1094995"/>
            <a:ext cx="1213794" cy="707886"/>
          </a:xfrm>
          <a:prstGeom prst="rect">
            <a:avLst/>
          </a:prstGeom>
          <a:noFill/>
        </p:spPr>
        <p:txBody>
          <a:bodyPr wrap="none" lIns="91440" tIns="45720" rIns="91440" bIns="45720">
            <a:spAutoFit/>
          </a:bodyPr>
          <a:lstStyle/>
          <a:p>
            <a:pPr algn="ctr"/>
            <a:r>
              <a:rPr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演習</a:t>
            </a:r>
            <a:endParaRPr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p.144</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0" name="メモ 29"/>
          <p:cNvSpPr/>
          <p:nvPr/>
        </p:nvSpPr>
        <p:spPr>
          <a:xfrm>
            <a:off x="1926051" y="2010884"/>
            <a:ext cx="9804396" cy="440297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42555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21814"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2-5</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情報の発信</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22</a:t>
            </a:fld>
            <a:endParaRPr kumimoji="1" lang="ja-JP" altLang="en-US" dirty="0">
              <a:solidFill>
                <a:schemeClr val="tx1"/>
              </a:solidFill>
            </a:endParaRPr>
          </a:p>
        </p:txBody>
      </p:sp>
      <p:sp>
        <p:nvSpPr>
          <p:cNvPr id="16" name="テキスト ボックス 15"/>
          <p:cNvSpPr txBox="1"/>
          <p:nvPr/>
        </p:nvSpPr>
        <p:spPr>
          <a:xfrm>
            <a:off x="282483" y="1272002"/>
            <a:ext cx="11735346" cy="5139869"/>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(1)</a:t>
            </a:r>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Web </a:t>
            </a:r>
            <a:r>
              <a:rPr lang="ja-JP" altLang="en-US" sz="3200" dirty="0">
                <a:latin typeface="メイリオ" panose="020B0604030504040204" pitchFamily="50" charset="-128"/>
                <a:ea typeface="メイリオ" panose="020B0604030504040204" pitchFamily="50" charset="-128"/>
              </a:rPr>
              <a:t>ページの作成</a:t>
            </a: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ページは（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HTML</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）という言語で構成されており</a:t>
            </a:r>
            <a:r>
              <a:rPr lang="ja-JP" altLang="en-US" sz="3200" dirty="0" smtClean="0">
                <a:latin typeface="メイリオ" panose="020B0604030504040204" pitchFamily="50" charset="-128"/>
                <a:ea typeface="メイリオ" panose="020B0604030504040204" pitchFamily="50" charset="-128"/>
              </a:rPr>
              <a:t>，　</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タグ</a:t>
            </a:r>
            <a:r>
              <a:rPr lang="ja-JP" altLang="en-US" sz="3200" dirty="0">
                <a:latin typeface="メイリオ" panose="020B0604030504040204" pitchFamily="50" charset="-128"/>
                <a:ea typeface="メイリオ" panose="020B0604030504040204" pitchFamily="50" charset="-128"/>
              </a:rPr>
              <a:t> ）と呼ばれる文字列により，文字の色，画像の大</a:t>
            </a:r>
            <a:r>
              <a:rPr lang="ja-JP" altLang="en-US" sz="3200" dirty="0" smtClean="0">
                <a:latin typeface="メイリオ" panose="020B0604030504040204" pitchFamily="50" charset="-128"/>
                <a:ea typeface="メイリオ" panose="020B0604030504040204" pitchFamily="50" charset="-128"/>
              </a:rPr>
              <a:t>き</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さ</a:t>
            </a:r>
            <a:r>
              <a:rPr lang="ja-JP" altLang="en-US" sz="3200" dirty="0">
                <a:latin typeface="メイリオ" panose="020B0604030504040204" pitchFamily="50" charset="-128"/>
                <a:ea typeface="メイリオ" panose="020B0604030504040204" pitchFamily="50" charset="-128"/>
              </a:rPr>
              <a:t>，配置などが指定されている</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この</a:t>
            </a:r>
            <a:r>
              <a:rPr lang="ja-JP" altLang="en-US" sz="3200" dirty="0">
                <a:latin typeface="メイリオ" panose="020B0604030504040204" pitchFamily="50" charset="-128"/>
                <a:ea typeface="メイリオ" panose="020B0604030504040204" pitchFamily="50" charset="-128"/>
              </a:rPr>
              <a:t>言語では，記述が</a:t>
            </a:r>
            <a:r>
              <a:rPr lang="ja-JP" altLang="en-US" sz="3200" dirty="0" smtClean="0">
                <a:latin typeface="メイリオ" panose="020B0604030504040204" pitchFamily="50" charset="-128"/>
                <a:ea typeface="メイリオ" panose="020B0604030504040204" pitchFamily="50" charset="-128"/>
              </a:rPr>
              <a:t>複雑</a:t>
            </a:r>
            <a:r>
              <a:rPr lang="ja-JP" altLang="en-US" sz="3200" dirty="0">
                <a:latin typeface="メイリオ" panose="020B0604030504040204" pitchFamily="50" charset="-128"/>
                <a:ea typeface="メイリオ" panose="020B0604030504040204" pitchFamily="50" charset="-128"/>
              </a:rPr>
              <a:t>になりがちであるため，</a:t>
            </a:r>
            <a:r>
              <a:rPr lang="ja-JP" altLang="en-US" sz="3200" dirty="0" smtClean="0">
                <a:latin typeface="メイリオ" panose="020B0604030504040204" pitchFamily="50" charset="-128"/>
                <a:ea typeface="メイリオ" panose="020B0604030504040204" pitchFamily="50" charset="-128"/>
              </a:rPr>
              <a:t>一般</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に</a:t>
            </a:r>
            <a:r>
              <a:rPr lang="ja-JP" altLang="en-US" sz="3200" dirty="0">
                <a:latin typeface="メイリオ" panose="020B0604030504040204" pitchFamily="50" charset="-128"/>
                <a:ea typeface="メイリオ" panose="020B0604030504040204" pitchFamily="50" charset="-128"/>
              </a:rPr>
              <a:t>（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CSS</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）という</a:t>
            </a:r>
            <a:r>
              <a:rPr lang="en-US" altLang="ja-JP" sz="3200" dirty="0">
                <a:latin typeface="メイリオ" panose="020B0604030504040204" pitchFamily="50" charset="-128"/>
                <a:ea typeface="メイリオ" panose="020B0604030504040204" pitchFamily="50" charset="-128"/>
              </a:rPr>
              <a:t>Web</a:t>
            </a:r>
            <a:r>
              <a:rPr lang="ja-JP" altLang="en-US" sz="3200" dirty="0" smtClean="0">
                <a:latin typeface="メイリオ" panose="020B0604030504040204" pitchFamily="50" charset="-128"/>
                <a:ea typeface="メイリオ" panose="020B0604030504040204" pitchFamily="50" charset="-128"/>
              </a:rPr>
              <a:t>ページ</a:t>
            </a:r>
            <a:r>
              <a:rPr lang="ja-JP" altLang="en-US" sz="3200" dirty="0">
                <a:latin typeface="メイリオ" panose="020B0604030504040204" pitchFamily="50" charset="-128"/>
                <a:ea typeface="メイリオ" panose="020B0604030504040204" pitchFamily="50" charset="-128"/>
              </a:rPr>
              <a:t>のスタイルを指定する</a:t>
            </a:r>
            <a:r>
              <a:rPr lang="ja-JP" altLang="en-US" sz="3200" dirty="0" smtClean="0">
                <a:latin typeface="メイリオ" panose="020B0604030504040204" pitchFamily="50" charset="-128"/>
                <a:ea typeface="メイリオ" panose="020B0604030504040204" pitchFamily="50" charset="-128"/>
              </a:rPr>
              <a:t>言語</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を</a:t>
            </a:r>
            <a:r>
              <a:rPr lang="ja-JP" altLang="en-US" sz="3200" dirty="0">
                <a:latin typeface="メイリオ" panose="020B0604030504040204" pitchFamily="50" charset="-128"/>
                <a:ea typeface="メイリオ" panose="020B0604030504040204" pitchFamily="50" charset="-128"/>
              </a:rPr>
              <a:t>組み合わせて</a:t>
            </a:r>
            <a:r>
              <a:rPr lang="ja-JP" altLang="en-US" sz="3200" dirty="0">
                <a:latin typeface="HGP創英角ｺﾞｼｯｸUB" panose="020B0900000000000000" pitchFamily="50" charset="-128"/>
                <a:ea typeface="HGP創英角ｺﾞｼｯｸUB" panose="020B0900000000000000" pitchFamily="50" charset="-128"/>
              </a:rPr>
              <a:t>体裁</a:t>
            </a:r>
            <a:r>
              <a:rPr lang="ja-JP" altLang="en-US" sz="3200" dirty="0">
                <a:latin typeface="メイリオ" panose="020B0604030504040204" pitchFamily="50" charset="-128"/>
                <a:ea typeface="メイリオ" panose="020B0604030504040204" pitchFamily="50" charset="-128"/>
              </a:rPr>
              <a:t>を</a:t>
            </a:r>
            <a:r>
              <a:rPr lang="ja-JP" altLang="en-US" sz="3200" dirty="0" smtClean="0">
                <a:latin typeface="メイリオ" panose="020B0604030504040204" pitchFamily="50" charset="-128"/>
                <a:ea typeface="メイリオ" panose="020B0604030504040204" pitchFamily="50" charset="-128"/>
              </a:rPr>
              <a:t>整える。</a:t>
            </a:r>
            <a:endParaRPr lang="en-US" altLang="ja-JP" sz="3200" dirty="0" smtClean="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さらに</a:t>
            </a:r>
            <a:r>
              <a:rPr lang="ja-JP" altLang="en-US" sz="3200" dirty="0">
                <a:latin typeface="メイリオ" panose="020B0604030504040204" pitchFamily="50" charset="-128"/>
                <a:ea typeface="メイリオ" panose="020B0604030504040204" pitchFamily="50" charset="-128"/>
              </a:rPr>
              <a:t>，（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JavaScript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）や（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PHP</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）などの言語と</a:t>
            </a:r>
            <a:r>
              <a:rPr lang="ja-JP" altLang="en-US" sz="3200" dirty="0" smtClean="0">
                <a:latin typeface="メイリオ" panose="020B0604030504040204" pitchFamily="50" charset="-128"/>
                <a:ea typeface="メイリオ" panose="020B0604030504040204" pitchFamily="50" charset="-128"/>
              </a:rPr>
              <a:t>組み</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合わせる</a:t>
            </a:r>
            <a:r>
              <a:rPr lang="ja-JP" altLang="en-US" sz="3200" dirty="0">
                <a:latin typeface="メイリオ" panose="020B0604030504040204" pitchFamily="50" charset="-128"/>
                <a:ea typeface="メイリオ" panose="020B0604030504040204" pitchFamily="50" charset="-128"/>
              </a:rPr>
              <a:t>と</a:t>
            </a:r>
            <a:r>
              <a:rPr lang="en-US" altLang="ja-JP" sz="3200" dirty="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ページに</a:t>
            </a:r>
            <a:r>
              <a:rPr lang="ja-JP" altLang="en-US" sz="3200" dirty="0">
                <a:latin typeface="HGP創英角ｺﾞｼｯｸUB" panose="020B0900000000000000" pitchFamily="50" charset="-128"/>
                <a:ea typeface="HGP創英角ｺﾞｼｯｸUB" panose="020B0900000000000000" pitchFamily="50" charset="-128"/>
              </a:rPr>
              <a:t>動き</a:t>
            </a:r>
            <a:r>
              <a:rPr lang="ja-JP" altLang="en-US" sz="3200" dirty="0">
                <a:latin typeface="メイリオ" panose="020B0604030504040204" pitchFamily="50" charset="-128"/>
                <a:ea typeface="メイリオ" panose="020B0604030504040204" pitchFamily="50" charset="-128"/>
              </a:rPr>
              <a:t>を付けることが可能となる</a:t>
            </a:r>
            <a:r>
              <a:rPr lang="ja-JP" altLang="en-US" sz="3200" dirty="0" smtClean="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p.147</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871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21814"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2-5</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情報の発信</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23</a:t>
            </a:fld>
            <a:endParaRPr kumimoji="1" lang="ja-JP" altLang="en-US" dirty="0">
              <a:solidFill>
                <a:schemeClr val="tx1"/>
              </a:solidFill>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p.147</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rotWithShape="1">
          <a:blip r:embed="rId2"/>
          <a:srcRect b="32227"/>
          <a:stretch/>
        </p:blipFill>
        <p:spPr>
          <a:xfrm>
            <a:off x="1445759" y="2847747"/>
            <a:ext cx="8339795" cy="2014539"/>
          </a:xfrm>
          <a:prstGeom prst="rect">
            <a:avLst/>
          </a:prstGeom>
        </p:spPr>
      </p:pic>
      <p:sp>
        <p:nvSpPr>
          <p:cNvPr id="7" name="テキスト ボックス 6"/>
          <p:cNvSpPr txBox="1"/>
          <p:nvPr/>
        </p:nvSpPr>
        <p:spPr>
          <a:xfrm>
            <a:off x="1538517" y="4751478"/>
            <a:ext cx="2068195" cy="1077218"/>
          </a:xfrm>
          <a:prstGeom prst="rect">
            <a:avLst/>
          </a:prstGeom>
          <a:noFill/>
        </p:spPr>
        <p:txBody>
          <a:bodyPr wrap="none" rtlCol="0">
            <a:spAutoFit/>
          </a:bodyPr>
          <a:lstStyle/>
          <a:p>
            <a:pPr algn="ctr"/>
            <a:r>
              <a:rPr kumimoji="1" lang="ja-JP" altLang="en-US" sz="3200" dirty="0" smtClean="0">
                <a:solidFill>
                  <a:srgbClr val="F4A81D"/>
                </a:solidFill>
                <a:latin typeface="HGP創英角ｺﾞｼｯｸUB" panose="020B0900000000000000" pitchFamily="50" charset="-128"/>
                <a:ea typeface="HGP創英角ｺﾞｼｯｸUB" panose="020B0900000000000000" pitchFamily="50" charset="-128"/>
              </a:rPr>
              <a:t>ＨＴＭＬは</a:t>
            </a:r>
            <a:endParaRPr kumimoji="1" lang="en-US" altLang="ja-JP" sz="3200" dirty="0" smtClean="0">
              <a:solidFill>
                <a:srgbClr val="F4A81D"/>
              </a:solidFill>
              <a:latin typeface="HGP創英角ｺﾞｼｯｸUB" panose="020B0900000000000000" pitchFamily="50" charset="-128"/>
              <a:ea typeface="HGP創英角ｺﾞｼｯｸUB" panose="020B0900000000000000" pitchFamily="50" charset="-128"/>
            </a:endParaRPr>
          </a:p>
          <a:p>
            <a:r>
              <a:rPr kumimoji="1" lang="ja-JP" altLang="en-US" sz="3200" dirty="0" smtClean="0">
                <a:solidFill>
                  <a:srgbClr val="F4A81D"/>
                </a:solidFill>
                <a:latin typeface="HGP創英角ｺﾞｼｯｸUB" panose="020B0900000000000000" pitchFamily="50" charset="-128"/>
                <a:ea typeface="HGP創英角ｺﾞｼｯｸUB" panose="020B0900000000000000" pitchFamily="50" charset="-128"/>
              </a:rPr>
              <a:t>顔のパーツ</a:t>
            </a:r>
            <a:endParaRPr kumimoji="1" lang="ja-JP" altLang="en-US" sz="3200" dirty="0">
              <a:solidFill>
                <a:srgbClr val="F4A81D"/>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3853455" y="4751478"/>
            <a:ext cx="1500732" cy="1077218"/>
          </a:xfrm>
          <a:prstGeom prst="rect">
            <a:avLst/>
          </a:prstGeom>
          <a:noFill/>
        </p:spPr>
        <p:txBody>
          <a:bodyPr wrap="none" rtlCol="0">
            <a:spAutoFit/>
          </a:bodyPr>
          <a:lstStyle/>
          <a:p>
            <a:pPr algn="ctr"/>
            <a:r>
              <a:rPr kumimoji="1" lang="ja-JP" altLang="en-US" sz="3200" dirty="0" smtClean="0">
                <a:solidFill>
                  <a:srgbClr val="62B0AE"/>
                </a:solidFill>
                <a:latin typeface="HGP創英角ｺﾞｼｯｸUB" panose="020B0900000000000000" pitchFamily="50" charset="-128"/>
                <a:ea typeface="HGP創英角ｺﾞｼｯｸUB" panose="020B0900000000000000" pitchFamily="50" charset="-128"/>
              </a:rPr>
              <a:t>ＣＳＳは</a:t>
            </a:r>
            <a:endParaRPr kumimoji="1" lang="en-US" altLang="ja-JP" sz="3200" dirty="0" smtClean="0">
              <a:solidFill>
                <a:srgbClr val="62B0AE"/>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smtClean="0">
                <a:solidFill>
                  <a:srgbClr val="62B0AE"/>
                </a:solidFill>
                <a:latin typeface="HGP創英角ｺﾞｼｯｸUB" panose="020B0900000000000000" pitchFamily="50" charset="-128"/>
                <a:ea typeface="HGP創英角ｺﾞｼｯｸUB" panose="020B0900000000000000" pitchFamily="50" charset="-128"/>
              </a:rPr>
              <a:t>お化粧</a:t>
            </a:r>
            <a:endParaRPr kumimoji="1" lang="ja-JP" altLang="en-US" sz="3200" dirty="0">
              <a:solidFill>
                <a:srgbClr val="62B0AE"/>
              </a:solidFill>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5891428" y="4751478"/>
            <a:ext cx="3695242" cy="1077218"/>
          </a:xfrm>
          <a:prstGeom prst="rect">
            <a:avLst/>
          </a:prstGeom>
          <a:noFill/>
        </p:spPr>
        <p:txBody>
          <a:bodyPr wrap="none" rtlCol="0">
            <a:spAutoFit/>
          </a:bodyPr>
          <a:lstStyle/>
          <a:p>
            <a:r>
              <a:rPr kumimoji="1" lang="en-US" altLang="ja-JP" sz="3200" dirty="0" smtClean="0">
                <a:solidFill>
                  <a:srgbClr val="EE8B8B"/>
                </a:solidFill>
                <a:latin typeface="HGP創英角ｺﾞｼｯｸUB" panose="020B0900000000000000" pitchFamily="50" charset="-128"/>
                <a:ea typeface="HGP創英角ｺﾞｼｯｸUB" panose="020B0900000000000000" pitchFamily="50" charset="-128"/>
              </a:rPr>
              <a:t>JavaScript</a:t>
            </a:r>
            <a:r>
              <a:rPr kumimoji="1" lang="ja-JP" altLang="en-US" sz="3200" dirty="0" smtClean="0">
                <a:solidFill>
                  <a:srgbClr val="EE8B8B"/>
                </a:solidFill>
                <a:latin typeface="HGP創英角ｺﾞｼｯｸUB" panose="020B0900000000000000" pitchFamily="50" charset="-128"/>
                <a:ea typeface="HGP創英角ｺﾞｼｯｸUB" panose="020B0900000000000000" pitchFamily="50" charset="-128"/>
              </a:rPr>
              <a:t>やＰＨＰは</a:t>
            </a:r>
            <a:endParaRPr kumimoji="1" lang="en-US" altLang="ja-JP" sz="3200" dirty="0" smtClean="0">
              <a:solidFill>
                <a:srgbClr val="EE8B8B"/>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smtClean="0">
                <a:solidFill>
                  <a:srgbClr val="EE8B8B"/>
                </a:solidFill>
                <a:latin typeface="HGP創英角ｺﾞｼｯｸUB" panose="020B0900000000000000" pitchFamily="50" charset="-128"/>
                <a:ea typeface="HGP創英角ｺﾞｼｯｸUB" panose="020B0900000000000000" pitchFamily="50" charset="-128"/>
              </a:rPr>
              <a:t>動き</a:t>
            </a:r>
            <a:endParaRPr kumimoji="1" lang="ja-JP" altLang="en-US" sz="3200" dirty="0">
              <a:solidFill>
                <a:srgbClr val="EE8B8B"/>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p:cNvSpPr txBox="1"/>
          <p:nvPr/>
        </p:nvSpPr>
        <p:spPr>
          <a:xfrm>
            <a:off x="848540" y="1998154"/>
            <a:ext cx="6392637"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顔に例えると</a:t>
            </a:r>
            <a:r>
              <a:rPr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086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21814"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2-5</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情報の発信</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24</a:t>
            </a:fld>
            <a:endParaRPr kumimoji="1" lang="ja-JP" altLang="en-US" dirty="0">
              <a:solidFill>
                <a:schemeClr val="tx1"/>
              </a:solidFill>
            </a:endParaRPr>
          </a:p>
        </p:txBody>
      </p:sp>
      <p:sp>
        <p:nvSpPr>
          <p:cNvPr id="16" name="テキスト ボックス 15"/>
          <p:cNvSpPr txBox="1"/>
          <p:nvPr/>
        </p:nvSpPr>
        <p:spPr>
          <a:xfrm>
            <a:off x="282483" y="1272002"/>
            <a:ext cx="11735346" cy="304698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(1)</a:t>
            </a:r>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Web </a:t>
            </a:r>
            <a:r>
              <a:rPr lang="ja-JP" altLang="en-US" sz="3200" dirty="0">
                <a:latin typeface="メイリオ" panose="020B0604030504040204" pitchFamily="50" charset="-128"/>
                <a:ea typeface="メイリオ" panose="020B0604030504040204" pitchFamily="50" charset="-128"/>
              </a:rPr>
              <a:t>ページの</a:t>
            </a:r>
            <a:r>
              <a:rPr lang="ja-JP" altLang="en-US" sz="3200" dirty="0" smtClean="0">
                <a:latin typeface="メイリオ" panose="020B0604030504040204" pitchFamily="50" charset="-128"/>
                <a:ea typeface="メイリオ" panose="020B0604030504040204" pitchFamily="50" charset="-128"/>
              </a:rPr>
              <a:t>作成（つづき）</a:t>
            </a:r>
            <a:endParaRPr lang="ja-JP" altLang="en-US" sz="3200" dirty="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ページは市販のホームページ作成ソフトを利用</a:t>
            </a:r>
            <a:r>
              <a:rPr lang="ja-JP" altLang="en-US" sz="3200" dirty="0" smtClean="0">
                <a:latin typeface="メイリオ" panose="020B0604030504040204" pitchFamily="50" charset="-128"/>
                <a:ea typeface="メイリオ" panose="020B0604030504040204" pitchFamily="50" charset="-128"/>
              </a:rPr>
              <a:t>して</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作成</a:t>
            </a:r>
            <a:r>
              <a:rPr lang="ja-JP" altLang="en-US" sz="3200" dirty="0">
                <a:latin typeface="メイリオ" panose="020B0604030504040204" pitchFamily="50" charset="-128"/>
                <a:ea typeface="メイリオ" panose="020B0604030504040204" pitchFamily="50" charset="-128"/>
              </a:rPr>
              <a:t>する方法のほか，（ </a:t>
            </a:r>
            <a:r>
              <a:rPr lang="en-US" altLang="ja-JP" sz="3200" dirty="0">
                <a:solidFill>
                  <a:srgbClr val="C00000"/>
                </a:solidFill>
                <a:latin typeface="HGP創英角ｺﾞｼｯｸUB" panose="020B0900000000000000" pitchFamily="50" charset="-128"/>
                <a:ea typeface="HGP創英角ｺﾞｼｯｸUB" panose="020B0900000000000000" pitchFamily="50" charset="-128"/>
              </a:rPr>
              <a:t>CMS</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）と呼ばれる</a:t>
            </a:r>
            <a:r>
              <a:rPr lang="en-US" altLang="ja-JP" sz="3200" dirty="0">
                <a:latin typeface="メイリオ" panose="020B0604030504040204" pitchFamily="50" charset="-128"/>
                <a:ea typeface="メイリオ" panose="020B0604030504040204" pitchFamily="50" charset="-128"/>
              </a:rPr>
              <a:t>Web</a:t>
            </a:r>
            <a:r>
              <a:rPr lang="ja-JP" altLang="en-US" sz="3200" dirty="0" smtClean="0">
                <a:latin typeface="メイリオ" panose="020B0604030504040204" pitchFamily="50" charset="-128"/>
                <a:ea typeface="メイリオ" panose="020B0604030504040204" pitchFamily="50" charset="-128"/>
              </a:rPr>
              <a:t>ページ作</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成</a:t>
            </a:r>
            <a:r>
              <a:rPr lang="ja-JP" altLang="en-US" sz="3200" dirty="0">
                <a:latin typeface="メイリオ" panose="020B0604030504040204" pitchFamily="50" charset="-128"/>
                <a:ea typeface="メイリオ" panose="020B0604030504040204" pitchFamily="50" charset="-128"/>
              </a:rPr>
              <a:t>システムを導入して作成する方法や，クラウドで提供</a:t>
            </a:r>
            <a:r>
              <a:rPr lang="ja-JP" altLang="en-US" sz="3200" dirty="0" smtClean="0">
                <a:latin typeface="メイリオ" panose="020B0604030504040204" pitchFamily="50" charset="-128"/>
                <a:ea typeface="メイリオ" panose="020B0604030504040204" pitchFamily="50" charset="-128"/>
              </a:rPr>
              <a:t>さ</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ja-JP" altLang="en-US" sz="3200" dirty="0" err="1" smtClean="0">
                <a:latin typeface="メイリオ" panose="020B0604030504040204" pitchFamily="50" charset="-128"/>
                <a:ea typeface="メイリオ" panose="020B0604030504040204" pitchFamily="50" charset="-128"/>
              </a:rPr>
              <a:t>れる</a:t>
            </a:r>
            <a:r>
              <a:rPr lang="ja-JP" altLang="en-US" sz="3200" dirty="0">
                <a:latin typeface="メイリオ" panose="020B0604030504040204" pitchFamily="50" charset="-128"/>
                <a:ea typeface="メイリオ" panose="020B0604030504040204" pitchFamily="50" charset="-128"/>
              </a:rPr>
              <a:t>ホームページ作成ツールを用いて作成する方法など</a:t>
            </a:r>
            <a:r>
              <a:rPr lang="ja-JP" altLang="en-US" sz="3200" dirty="0" smtClean="0">
                <a:latin typeface="メイリオ" panose="020B0604030504040204" pitchFamily="50" charset="-128"/>
                <a:ea typeface="メイリオ" panose="020B0604030504040204" pitchFamily="50" charset="-128"/>
              </a:rPr>
              <a:t>が</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ある</a:t>
            </a:r>
            <a:r>
              <a:rPr lang="ja-JP" altLang="en-US" sz="3200" dirty="0">
                <a:latin typeface="メイリオ" panose="020B0604030504040204" pitchFamily="50" charset="-128"/>
                <a:ea typeface="メイリオ" panose="020B0604030504040204" pitchFamily="50" charset="-128"/>
              </a:rPr>
              <a:t>。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p.147</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nvGrpSpPr>
          <p:cNvPr id="13" name="グループ化 12"/>
          <p:cNvGrpSpPr/>
          <p:nvPr/>
        </p:nvGrpSpPr>
        <p:grpSpPr>
          <a:xfrm>
            <a:off x="348345" y="2714171"/>
            <a:ext cx="5707912" cy="3064008"/>
            <a:chOff x="348345" y="2714171"/>
            <a:chExt cx="5707912" cy="3064008"/>
          </a:xfrm>
        </p:grpSpPr>
        <p:cxnSp>
          <p:nvCxnSpPr>
            <p:cNvPr id="23" name="直線コネクタ 22"/>
            <p:cNvCxnSpPr/>
            <p:nvPr/>
          </p:nvCxnSpPr>
          <p:spPr>
            <a:xfrm flipH="1">
              <a:off x="5007429" y="2714171"/>
              <a:ext cx="1048828" cy="3064008"/>
            </a:xfrm>
            <a:prstGeom prst="line">
              <a:avLst/>
            </a:prstGeom>
            <a:ln w="6350"/>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348345" y="5778179"/>
              <a:ext cx="4659084"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7" name="テキスト ボックス 26"/>
          <p:cNvSpPr txBox="1"/>
          <p:nvPr/>
        </p:nvSpPr>
        <p:spPr>
          <a:xfrm>
            <a:off x="282483" y="4618065"/>
            <a:ext cx="4929555" cy="1200329"/>
          </a:xfrm>
          <a:prstGeom prst="rect">
            <a:avLst/>
          </a:prstGeom>
          <a:noFill/>
        </p:spPr>
        <p:txBody>
          <a:bodyPr wrap="none" rtlCol="0">
            <a:spAutoFit/>
          </a:bodyPr>
          <a:lstStyle/>
          <a:p>
            <a:r>
              <a:rPr lang="en-US" altLang="ja-JP" sz="2400" dirty="0" smtClean="0">
                <a:latin typeface="HGP創英角ｺﾞｼｯｸUB" panose="020B0900000000000000" pitchFamily="50" charset="-128"/>
                <a:ea typeface="HGP創英角ｺﾞｼｯｸUB" panose="020B0900000000000000" pitchFamily="50" charset="-128"/>
              </a:rPr>
              <a:t>Content </a:t>
            </a:r>
            <a:r>
              <a:rPr lang="en-US" altLang="ja-JP" sz="2400" dirty="0">
                <a:latin typeface="HGP創英角ｺﾞｼｯｸUB" panose="020B0900000000000000" pitchFamily="50" charset="-128"/>
                <a:ea typeface="HGP創英角ｺﾞｼｯｸUB" panose="020B0900000000000000" pitchFamily="50" charset="-128"/>
              </a:rPr>
              <a:t>Management System</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略。</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コンテンツ（</a:t>
            </a:r>
            <a:r>
              <a:rPr lang="en-US" altLang="ja-JP" sz="2400" dirty="0" smtClean="0">
                <a:latin typeface="HGP創英角ｺﾞｼｯｸUB" panose="020B0900000000000000" pitchFamily="50" charset="-128"/>
                <a:ea typeface="HGP創英角ｺﾞｼｯｸUB" panose="020B0900000000000000" pitchFamily="50" charset="-128"/>
              </a:rPr>
              <a:t>HP</a:t>
            </a:r>
            <a:r>
              <a:rPr lang="ja-JP" altLang="en-US" sz="2400" dirty="0" smtClean="0">
                <a:latin typeface="HGP創英角ｺﾞｼｯｸUB" panose="020B0900000000000000" pitchFamily="50" charset="-128"/>
                <a:ea typeface="HGP創英角ｺﾞｼｯｸUB" panose="020B0900000000000000" pitchFamily="50" charset="-128"/>
              </a:rPr>
              <a:t>内の情報）を</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管理する　システム</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940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3868367"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おわりに</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25</a:t>
            </a:fld>
            <a:endParaRPr kumimoji="1" lang="ja-JP" altLang="en-US" dirty="0">
              <a:solidFill>
                <a:schemeClr val="tx1"/>
              </a:solidFill>
            </a:endParaRPr>
          </a:p>
        </p:txBody>
      </p:sp>
      <p:sp>
        <p:nvSpPr>
          <p:cNvPr id="27" name="テキスト ボックス 26"/>
          <p:cNvSpPr txBox="1"/>
          <p:nvPr/>
        </p:nvSpPr>
        <p:spPr>
          <a:xfrm>
            <a:off x="413325" y="1313270"/>
            <a:ext cx="11604504" cy="5047536"/>
          </a:xfrm>
          <a:prstGeom prst="rect">
            <a:avLst/>
          </a:prstGeom>
          <a:noFill/>
        </p:spPr>
        <p:txBody>
          <a:bodyPr wrap="squar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情報通信ネットワークの活用として</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r>
              <a:rPr kumimoji="1" lang="ja-JP" altLang="en-US" sz="4000" dirty="0" smtClean="0">
                <a:latin typeface="HGP創英角ｺﾞｼｯｸUB" panose="020B0900000000000000" pitchFamily="50" charset="-128"/>
                <a:ea typeface="HGP創英角ｺﾞｼｯｸUB" panose="020B0900000000000000" pitchFamily="50" charset="-128"/>
              </a:rPr>
              <a:t>　　</a:t>
            </a:r>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・情報検索や収集</a:t>
            </a:r>
            <a:endParaRPr lang="en-US" altLang="ja-JP" sz="48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sz="40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・情報の表現方法（グラフ）</a:t>
            </a:r>
            <a:endParaRPr kumimoji="1" lang="en-US" altLang="ja-JP"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sz="40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・情報伝達，発信の方法</a:t>
            </a:r>
            <a:endParaRPr kumimoji="1" lang="en-US" altLang="ja-JP"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sz="3200" dirty="0" smtClean="0">
                <a:latin typeface="HGP創英角ｺﾞｼｯｸUB" panose="020B0900000000000000" pitchFamily="50" charset="-128"/>
                <a:ea typeface="HGP創英角ｺﾞｼｯｸUB" panose="020B0900000000000000" pitchFamily="50" charset="-128"/>
              </a:rPr>
              <a:t>　　　　　　　　　　　　　　　　　　　　　　　などについて学んできました。</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正しい情報を分かりやすく表現</a:t>
            </a:r>
            <a:r>
              <a:rPr kumimoji="1" lang="ja-JP" altLang="en-US" sz="3200" dirty="0" smtClean="0">
                <a:latin typeface="HGP創英角ｺﾞｼｯｸUB" panose="020B0900000000000000" pitchFamily="50" charset="-128"/>
                <a:ea typeface="HGP創英角ｺﾞｼｯｸUB" panose="020B0900000000000000" pitchFamily="50" charset="-128"/>
              </a:rPr>
              <a:t>したり，</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r>
              <a:rPr kumimoji="1" lang="ja-JP" altLang="en-US" sz="3200" dirty="0" smtClean="0">
                <a:latin typeface="HGP創英角ｺﾞｼｯｸUB" panose="020B0900000000000000" pitchFamily="50" charset="-128"/>
                <a:ea typeface="HGP創英角ｺﾞｼｯｸUB" panose="020B0900000000000000" pitchFamily="50" charset="-128"/>
              </a:rPr>
              <a:t>　</a:t>
            </a:r>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課題を認識</a:t>
            </a:r>
            <a:r>
              <a:rPr kumimoji="1" lang="ja-JP" altLang="en-US" sz="3200" dirty="0" smtClean="0">
                <a:latin typeface="HGP創英角ｺﾞｼｯｸUB" panose="020B0900000000000000" pitchFamily="50" charset="-128"/>
                <a:ea typeface="HGP創英角ｺﾞｼｯｸUB" panose="020B0900000000000000" pitchFamily="50" charset="-128"/>
              </a:rPr>
              <a:t>しながら，</a:t>
            </a:r>
            <a:r>
              <a:rPr kumimoji="1"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情報発信</a:t>
            </a:r>
            <a:r>
              <a:rPr kumimoji="1" lang="ja-JP" altLang="en-US" sz="3200" dirty="0" smtClean="0">
                <a:latin typeface="HGP創英角ｺﾞｼｯｸUB" panose="020B0900000000000000" pitchFamily="50" charset="-128"/>
                <a:ea typeface="HGP創英角ｺﾞｼｯｸUB" panose="020B0900000000000000" pitchFamily="50" charset="-128"/>
              </a:rPr>
              <a:t>できるようになりましょう。</a:t>
            </a:r>
            <a:endParaRPr kumimoji="1" lang="en-US" altLang="ja-JP" sz="3200" dirty="0" smtClean="0">
              <a:latin typeface="HGP創英角ｺﾞｼｯｸUB" panose="020B0900000000000000" pitchFamily="50" charset="-128"/>
              <a:ea typeface="HGP創英角ｺﾞｼｯｸUB" panose="020B0900000000000000" pitchFamily="50" charset="-128"/>
            </a:endParaRPr>
          </a:p>
        </p:txBody>
      </p:sp>
      <p:sp>
        <p:nvSpPr>
          <p:cNvPr id="5" name="左大かっこ 4"/>
          <p:cNvSpPr/>
          <p:nvPr/>
        </p:nvSpPr>
        <p:spPr>
          <a:xfrm>
            <a:off x="980411" y="1985886"/>
            <a:ext cx="181640" cy="2017248"/>
          </a:xfrm>
          <a:prstGeom prst="leftBracke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0" name="図 29"/>
          <p:cNvPicPr>
            <a:picLocks noChangeAspect="1"/>
          </p:cNvPicPr>
          <p:nvPr/>
        </p:nvPicPr>
        <p:blipFill rotWithShape="1">
          <a:blip r:embed="rId2">
            <a:extLst>
              <a:ext uri="{28A0092B-C50C-407E-A947-70E740481C1C}">
                <a14:useLocalDpi xmlns:a14="http://schemas.microsoft.com/office/drawing/2010/main" val="0"/>
              </a:ext>
            </a:extLst>
          </a:blip>
          <a:srcRect l="4423" t="3387" r="4031" b="5327"/>
          <a:stretch/>
        </p:blipFill>
        <p:spPr>
          <a:xfrm>
            <a:off x="9427499" y="1649714"/>
            <a:ext cx="2155149" cy="1597784"/>
          </a:xfrm>
          <a:prstGeom prst="rect">
            <a:avLst/>
          </a:prstGeom>
        </p:spPr>
      </p:pic>
      <p:grpSp>
        <p:nvGrpSpPr>
          <p:cNvPr id="4" name="グループ化 3"/>
          <p:cNvGrpSpPr/>
          <p:nvPr/>
        </p:nvGrpSpPr>
        <p:grpSpPr>
          <a:xfrm>
            <a:off x="6517632" y="1453098"/>
            <a:ext cx="2826255" cy="1168190"/>
            <a:chOff x="6517632" y="1453098"/>
            <a:chExt cx="2826255" cy="1168190"/>
          </a:xfrm>
        </p:grpSpPr>
        <p:pic>
          <p:nvPicPr>
            <p:cNvPr id="32" name="図 31"/>
            <p:cNvPicPr>
              <a:picLocks noChangeAspect="1"/>
            </p:cNvPicPr>
            <p:nvPr/>
          </p:nvPicPr>
          <p:blipFill>
            <a:blip r:embed="rId3"/>
            <a:stretch>
              <a:fillRect/>
            </a:stretch>
          </p:blipFill>
          <p:spPr>
            <a:xfrm>
              <a:off x="6517632" y="1715521"/>
              <a:ext cx="1240240" cy="441367"/>
            </a:xfrm>
            <a:prstGeom prst="rect">
              <a:avLst/>
            </a:prstGeom>
          </p:spPr>
        </p:pic>
        <p:pic>
          <p:nvPicPr>
            <p:cNvPr id="33" name="図 32"/>
            <p:cNvPicPr>
              <a:picLocks noChangeAspect="1"/>
            </p:cNvPicPr>
            <p:nvPr/>
          </p:nvPicPr>
          <p:blipFill>
            <a:blip r:embed="rId4"/>
            <a:stretch>
              <a:fillRect/>
            </a:stretch>
          </p:blipFill>
          <p:spPr>
            <a:xfrm>
              <a:off x="7500229" y="2297892"/>
              <a:ext cx="1144719" cy="323396"/>
            </a:xfrm>
            <a:prstGeom prst="rect">
              <a:avLst/>
            </a:prstGeom>
          </p:spPr>
        </p:pic>
        <p:pic>
          <p:nvPicPr>
            <p:cNvPr id="34" name="Picture 6" descr="File:Bing logo (2016).svg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3726" y="1453098"/>
              <a:ext cx="870161" cy="352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7500851" y="3086968"/>
            <a:ext cx="2340195" cy="990114"/>
            <a:chOff x="7500851" y="3086968"/>
            <a:chExt cx="2340195" cy="990114"/>
          </a:xfrm>
        </p:grpSpPr>
        <p:pic>
          <p:nvPicPr>
            <p:cNvPr id="35" name="図 34" descr="In arrivo swipe laterali su YouTube (Android e iOS)"/>
            <p:cNvPicPr>
              <a:picLocks noChangeAspect="1"/>
            </p:cNvPicPr>
            <p:nvPr/>
          </p:nvPicPr>
          <p:blipFill rotWithShape="1">
            <a:blip r:embed="rId6" cstate="print">
              <a:extLst>
                <a:ext uri="{28A0092B-C50C-407E-A947-70E740481C1C}">
                  <a14:useLocalDpi xmlns:a14="http://schemas.microsoft.com/office/drawing/2010/main" val="0"/>
                </a:ext>
              </a:extLst>
            </a:blip>
            <a:srcRect l="15843" t="31905" r="14676" b="32771"/>
            <a:stretch/>
          </p:blipFill>
          <p:spPr>
            <a:xfrm>
              <a:off x="8231401" y="3086968"/>
              <a:ext cx="1609645" cy="409181"/>
            </a:xfrm>
            <a:prstGeom prst="rect">
              <a:avLst/>
            </a:prstGeom>
          </p:spPr>
        </p:pic>
        <p:pic>
          <p:nvPicPr>
            <p:cNvPr id="36" name="Picture 2" descr="公式Instagram(インスタグラム)のご案内 | ステンレス配管のベンカン"/>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61" t="6798" r="9527" b="5019"/>
            <a:stretch/>
          </p:blipFill>
          <p:spPr bwMode="auto">
            <a:xfrm>
              <a:off x="7500851" y="3291558"/>
              <a:ext cx="730550" cy="7855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810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wipe(left)">
                                      <p:cBhvr>
                                        <p:cTn id="20" dur="500"/>
                                        <p:tgtEl>
                                          <p:spTgt spid="2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wipe(left)">
                                      <p:cBhvr>
                                        <p:cTn id="28" dur="500"/>
                                        <p:tgtEl>
                                          <p:spTgt spid="27">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wipe(left)">
                                      <p:cBhvr>
                                        <p:cTn id="35" dur="500"/>
                                        <p:tgtEl>
                                          <p:spTgt spid="27">
                                            <p:txEl>
                                              <p:pRg st="4" end="4"/>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xEl>
                                              <p:pRg st="6" end="6"/>
                                            </p:txEl>
                                          </p:spTgt>
                                        </p:tgtEl>
                                        <p:attrNameLst>
                                          <p:attrName>style.visibility</p:attrName>
                                        </p:attrNameLst>
                                      </p:cBhvr>
                                      <p:to>
                                        <p:strVal val="visible"/>
                                      </p:to>
                                    </p:set>
                                    <p:animEffect transition="in" filter="wipe(left)">
                                      <p:cBhvr>
                                        <p:cTn id="43" dur="500"/>
                                        <p:tgtEl>
                                          <p:spTgt spid="27">
                                            <p:txEl>
                                              <p:pRg st="6" end="6"/>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wipe(left)">
                                      <p:cBhvr>
                                        <p:cTn id="47"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3</a:t>
            </a:fld>
            <a:endParaRPr kumimoji="1" lang="ja-JP" altLang="en-US" dirty="0">
              <a:solidFill>
                <a:schemeClr val="tx1"/>
              </a:solidFill>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AutoShape 2" descr="File:Bing logo (2016).svg - Wikipedia"/>
          <p:cNvSpPr>
            <a:spLocks noChangeAspect="1" noChangeArrowheads="1"/>
          </p:cNvSpPr>
          <p:nvPr/>
        </p:nvSpPr>
        <p:spPr bwMode="auto">
          <a:xfrm>
            <a:off x="7338659" y="2011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テキスト ボックス 29"/>
          <p:cNvSpPr txBox="1"/>
          <p:nvPr/>
        </p:nvSpPr>
        <p:spPr>
          <a:xfrm>
            <a:off x="433388" y="1822171"/>
            <a:ext cx="3605212"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キーワード検索</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2"/>
          <a:stretch>
            <a:fillRect/>
          </a:stretch>
        </p:blipFill>
        <p:spPr>
          <a:xfrm>
            <a:off x="994546" y="2682720"/>
            <a:ext cx="10187521" cy="762758"/>
          </a:xfrm>
          <a:prstGeom prst="rect">
            <a:avLst/>
          </a:prstGeom>
        </p:spPr>
      </p:pic>
      <p:grpSp>
        <p:nvGrpSpPr>
          <p:cNvPr id="15" name="グループ化 14"/>
          <p:cNvGrpSpPr/>
          <p:nvPr/>
        </p:nvGrpSpPr>
        <p:grpSpPr>
          <a:xfrm>
            <a:off x="338138" y="1166831"/>
            <a:ext cx="2350034" cy="584775"/>
            <a:chOff x="338138" y="1185881"/>
            <a:chExt cx="2350034" cy="584775"/>
          </a:xfrm>
        </p:grpSpPr>
        <p:pic>
          <p:nvPicPr>
            <p:cNvPr id="2050" name="Picture 2" descr="楽天市場」のLINE公式アカウントができました : LINE公式ブロ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1" t="25677" r="365" b="26452"/>
            <a:stretch/>
          </p:blipFill>
          <p:spPr bwMode="auto">
            <a:xfrm>
              <a:off x="338138" y="1291261"/>
              <a:ext cx="976312" cy="47562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1299346" y="1185881"/>
              <a:ext cx="1388826"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の例</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nvGrpSpPr>
          <p:cNvPr id="2051" name="グループ化 2050"/>
          <p:cNvGrpSpPr/>
          <p:nvPr/>
        </p:nvGrpSpPr>
        <p:grpSpPr>
          <a:xfrm>
            <a:off x="4992914" y="3193143"/>
            <a:ext cx="3309257" cy="1045028"/>
            <a:chOff x="4992914" y="3193143"/>
            <a:chExt cx="3309257" cy="1045028"/>
          </a:xfrm>
        </p:grpSpPr>
        <p:cxnSp>
          <p:nvCxnSpPr>
            <p:cNvPr id="34" name="直線コネクタ 33"/>
            <p:cNvCxnSpPr/>
            <p:nvPr/>
          </p:nvCxnSpPr>
          <p:spPr>
            <a:xfrm>
              <a:off x="4992914" y="3193143"/>
              <a:ext cx="732586" cy="1045028"/>
            </a:xfrm>
            <a:prstGeom prst="line">
              <a:avLst/>
            </a:prstGeom>
            <a:ln w="6350"/>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5724578" y="4238171"/>
              <a:ext cx="2577593"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8" name="テキスト ボックス 37"/>
          <p:cNvSpPr txBox="1"/>
          <p:nvPr/>
        </p:nvSpPr>
        <p:spPr>
          <a:xfrm>
            <a:off x="5776420" y="3715657"/>
            <a:ext cx="2311851"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キーワードを入力</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pic>
        <p:nvPicPr>
          <p:cNvPr id="41" name="図 40" descr="Mouse Cursor Arow Fixed | Free 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5688" y="3139099"/>
            <a:ext cx="306379" cy="306379"/>
          </a:xfrm>
          <a:prstGeom prst="rect">
            <a:avLst/>
          </a:prstGeom>
        </p:spPr>
      </p:pic>
    </p:spTree>
    <p:extLst>
      <p:ext uri="{BB962C8B-B14F-4D97-AF65-F5344CB8AC3E}">
        <p14:creationId xmlns:p14="http://schemas.microsoft.com/office/powerpoint/2010/main" val="31460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left)">
                                      <p:cBhvr>
                                        <p:cTn id="16" dur="500"/>
                                        <p:tgtEl>
                                          <p:spTgt spid="205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4</a:t>
            </a:fld>
            <a:endParaRPr kumimoji="1" lang="ja-JP" altLang="en-US" dirty="0">
              <a:solidFill>
                <a:schemeClr val="tx1"/>
              </a:solidFill>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AutoShape 2" descr="File:Bing logo (2016).svg - Wikipedia"/>
          <p:cNvSpPr>
            <a:spLocks noChangeAspect="1" noChangeArrowheads="1"/>
          </p:cNvSpPr>
          <p:nvPr/>
        </p:nvSpPr>
        <p:spPr bwMode="auto">
          <a:xfrm>
            <a:off x="7338659" y="2011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 name="図 13"/>
          <p:cNvPicPr>
            <a:picLocks noChangeAspect="1"/>
          </p:cNvPicPr>
          <p:nvPr/>
        </p:nvPicPr>
        <p:blipFill>
          <a:blip r:embed="rId2"/>
          <a:stretch>
            <a:fillRect/>
          </a:stretch>
        </p:blipFill>
        <p:spPr>
          <a:xfrm>
            <a:off x="1850231" y="2600850"/>
            <a:ext cx="7624093" cy="4148293"/>
          </a:xfrm>
          <a:prstGeom prst="rect">
            <a:avLst/>
          </a:prstGeom>
        </p:spPr>
      </p:pic>
      <p:grpSp>
        <p:nvGrpSpPr>
          <p:cNvPr id="15" name="グループ化 14"/>
          <p:cNvGrpSpPr/>
          <p:nvPr/>
        </p:nvGrpSpPr>
        <p:grpSpPr>
          <a:xfrm>
            <a:off x="338138" y="1166831"/>
            <a:ext cx="2350034" cy="584775"/>
            <a:chOff x="338138" y="1185881"/>
            <a:chExt cx="2350034" cy="584775"/>
          </a:xfrm>
        </p:grpSpPr>
        <p:pic>
          <p:nvPicPr>
            <p:cNvPr id="2050" name="Picture 2" descr="楽天市場」のLINE公式アカウントができました : LINE公式ブロ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1" t="25677" r="365" b="26452"/>
            <a:stretch/>
          </p:blipFill>
          <p:spPr bwMode="auto">
            <a:xfrm>
              <a:off x="338138" y="1291261"/>
              <a:ext cx="976312" cy="47562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1299346" y="1185881"/>
              <a:ext cx="1388826"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の例</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sp>
        <p:nvSpPr>
          <p:cNvPr id="23" name="テキスト ボックス 22"/>
          <p:cNvSpPr txBox="1"/>
          <p:nvPr/>
        </p:nvSpPr>
        <p:spPr>
          <a:xfrm>
            <a:off x="433388" y="1822171"/>
            <a:ext cx="3605212"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カテゴリ検索</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26" name="図 25" descr="Mouse Cursor Arow Fixed | Free 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188" y="4256699"/>
            <a:ext cx="306379" cy="306379"/>
          </a:xfrm>
          <a:prstGeom prst="rect">
            <a:avLst/>
          </a:prstGeom>
        </p:spPr>
      </p:pic>
      <p:grpSp>
        <p:nvGrpSpPr>
          <p:cNvPr id="13" name="グループ化 12"/>
          <p:cNvGrpSpPr/>
          <p:nvPr/>
        </p:nvGrpSpPr>
        <p:grpSpPr>
          <a:xfrm>
            <a:off x="3293788" y="2628776"/>
            <a:ext cx="4969749" cy="1560069"/>
            <a:chOff x="3293788" y="2628776"/>
            <a:chExt cx="4969749" cy="1560069"/>
          </a:xfrm>
        </p:grpSpPr>
        <p:cxnSp>
          <p:nvCxnSpPr>
            <p:cNvPr id="32" name="直線コネクタ 31"/>
            <p:cNvCxnSpPr/>
            <p:nvPr/>
          </p:nvCxnSpPr>
          <p:spPr>
            <a:xfrm flipV="1">
              <a:off x="3293788" y="2628776"/>
              <a:ext cx="781593" cy="1560069"/>
            </a:xfrm>
            <a:prstGeom prst="line">
              <a:avLst/>
            </a:prstGeom>
            <a:ln w="6350"/>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4072966" y="2628776"/>
              <a:ext cx="4190571" cy="0"/>
            </a:xfrm>
            <a:prstGeom prst="line">
              <a:avLst/>
            </a:prstGeom>
            <a:ln w="63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4" name="テキスト ボックス 33"/>
          <p:cNvSpPr txBox="1"/>
          <p:nvPr/>
        </p:nvSpPr>
        <p:spPr>
          <a:xfrm>
            <a:off x="4072966" y="2139185"/>
            <a:ext cx="4190571" cy="461665"/>
          </a:xfrm>
          <a:prstGeom prst="rect">
            <a:avLst/>
          </a:prstGeom>
          <a:noFill/>
        </p:spPr>
        <p:txBody>
          <a:bodyPr wrap="non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ジャンルごとに分類されている。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87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5</a:t>
            </a:fld>
            <a:endParaRPr kumimoji="1" lang="ja-JP" altLang="en-US" dirty="0">
              <a:solidFill>
                <a:schemeClr val="tx1"/>
              </a:solidFill>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AutoShape 2" descr="File:Bing logo (2016).svg - Wikipedia"/>
          <p:cNvSpPr>
            <a:spLocks noChangeAspect="1" noChangeArrowheads="1"/>
          </p:cNvSpPr>
          <p:nvPr/>
        </p:nvSpPr>
        <p:spPr bwMode="auto">
          <a:xfrm>
            <a:off x="7338659" y="2011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p:cNvSpPr txBox="1"/>
          <p:nvPr/>
        </p:nvSpPr>
        <p:spPr>
          <a:xfrm>
            <a:off x="433387" y="2039887"/>
            <a:ext cx="11584441" cy="4493538"/>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●検索サイトは　　　　　　　　　  　がトップ３。</a:t>
            </a:r>
            <a:r>
              <a:rPr lang="ja-JP" altLang="en-US" sz="2000" dirty="0" smtClean="0">
                <a:latin typeface="メイリオ" panose="020B0604030504040204" pitchFamily="50" charset="-128"/>
                <a:ea typeface="メイリオ" panose="020B0604030504040204" pitchFamily="50" charset="-128"/>
              </a:rPr>
              <a:t>（</a:t>
            </a:r>
            <a:r>
              <a:rPr kumimoji="1" lang="en-US" altLang="ja-JP" sz="2000" dirty="0" smtClean="0">
                <a:latin typeface="メイリオ" panose="020B0604030504040204" pitchFamily="50" charset="-128"/>
                <a:ea typeface="メイリオ" panose="020B0604030504040204" pitchFamily="50" charset="-128"/>
              </a:rPr>
              <a:t>※2022.4</a:t>
            </a:r>
            <a:r>
              <a:rPr kumimoji="1" lang="ja-JP" altLang="en-US" sz="2000" dirty="0" smtClean="0">
                <a:latin typeface="メイリオ" panose="020B0604030504040204" pitchFamily="50" charset="-128"/>
                <a:ea typeface="メイリオ" panose="020B0604030504040204" pitchFamily="50" charset="-128"/>
              </a:rPr>
              <a:t>時点）</a:t>
            </a:r>
            <a:endParaRPr kumimoji="1" lang="en-US" altLang="ja-JP" sz="20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　　いずれも，</a:t>
            </a:r>
            <a:r>
              <a:rPr kumimoji="1" lang="ja-JP" altLang="en-US" sz="2800" dirty="0" smtClean="0">
                <a:latin typeface="HGP創英角ｺﾞｼｯｸUB" panose="020B0900000000000000" pitchFamily="50" charset="-128"/>
                <a:ea typeface="HGP創英角ｺﾞｼｯｸUB" panose="020B0900000000000000" pitchFamily="50" charset="-128"/>
              </a:rPr>
              <a:t>キーワード検索（ロボット型エンジン）</a:t>
            </a:r>
            <a:r>
              <a:rPr lang="ja-JP" altLang="en-US" sz="2800" dirty="0" smtClean="0">
                <a:latin typeface="メイリオ" panose="020B0604030504040204" pitchFamily="50" charset="-128"/>
                <a:ea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は，</a:t>
            </a:r>
            <a:r>
              <a:rPr kumimoji="1" lang="en-US" altLang="ja-JP" sz="2400" dirty="0" smtClean="0">
                <a:latin typeface="メイリオ" panose="020B0604030504040204" pitchFamily="50" charset="-128"/>
                <a:ea typeface="メイリオ" panose="020B0604030504040204" pitchFamily="50" charset="-128"/>
              </a:rPr>
              <a:t>2018.3.29</a:t>
            </a:r>
            <a:r>
              <a:rPr kumimoji="1" lang="ja-JP" altLang="en-US" sz="2400" dirty="0" smtClean="0">
                <a:latin typeface="メイリオ" panose="020B0604030504040204" pitchFamily="50" charset="-128"/>
                <a:ea typeface="メイリオ" panose="020B0604030504040204" pitchFamily="50" charset="-128"/>
              </a:rPr>
              <a:t>にカテゴリ検索（ディレクトリ型検索エンジン）</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　　　サービスを終了。</a:t>
            </a:r>
            <a:endParaRPr kumimoji="1" lang="en-US" altLang="ja-JP" sz="2400" dirty="0" smtClean="0">
              <a:latin typeface="メイリオ" panose="020B0604030504040204" pitchFamily="50" charset="-128"/>
              <a:ea typeface="メイリオ" panose="020B0604030504040204" pitchFamily="50" charset="-128"/>
            </a:endParaRPr>
          </a:p>
          <a:p>
            <a:endParaRPr lang="en-US" altLang="ja-JP" sz="4000" dirty="0" smtClean="0">
              <a:latin typeface="メイリオ" panose="020B0604030504040204" pitchFamily="50" charset="-128"/>
              <a:ea typeface="メイリオ" panose="020B0604030504040204" pitchFamily="50" charset="-128"/>
            </a:endParaRPr>
          </a:p>
          <a:p>
            <a:endParaRPr lang="en-US" altLang="ja-JP" sz="4000" dirty="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　　　　や　　　 などのショッピングサイト，　　　　などでは</a:t>
            </a:r>
            <a:endParaRPr lang="en-US" altLang="ja-JP" sz="2800" dirty="0" smtClean="0">
              <a:latin typeface="メイリオ" panose="020B0604030504040204" pitchFamily="50" charset="-128"/>
              <a:ea typeface="メイリオ" panose="020B0604030504040204" pitchFamily="50" charset="-128"/>
            </a:endParaRPr>
          </a:p>
          <a:p>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2800" dirty="0" smtClean="0">
                <a:latin typeface="メイリオ" panose="020B0604030504040204" pitchFamily="50" charset="-128"/>
                <a:ea typeface="メイリオ" panose="020B0604030504040204" pitchFamily="50" charset="-128"/>
              </a:rPr>
              <a:t>「</a:t>
            </a:r>
            <a:r>
              <a:rPr lang="ja-JP" altLang="en-US" sz="2800" dirty="0" smtClean="0">
                <a:latin typeface="HGP創英角ｺﾞｼｯｸUB" panose="020B0900000000000000" pitchFamily="50" charset="-128"/>
                <a:ea typeface="HGP創英角ｺﾞｼｯｸUB" panose="020B0900000000000000" pitchFamily="50" charset="-128"/>
              </a:rPr>
              <a:t>キーワード検索</a:t>
            </a:r>
            <a:r>
              <a:rPr lang="ja-JP" altLang="en-US" sz="2800" dirty="0" smtClean="0">
                <a:latin typeface="メイリオ" panose="020B0604030504040204" pitchFamily="50" charset="-128"/>
                <a:ea typeface="メイリオ" panose="020B0604030504040204" pitchFamily="50" charset="-128"/>
              </a:rPr>
              <a:t>」や「</a:t>
            </a:r>
            <a:r>
              <a:rPr lang="ja-JP" altLang="en-US" sz="2800" dirty="0" smtClean="0">
                <a:latin typeface="HGP創英角ｺﾞｼｯｸUB" panose="020B0900000000000000" pitchFamily="50" charset="-128"/>
                <a:ea typeface="HGP創英角ｺﾞｼｯｸUB" panose="020B0900000000000000" pitchFamily="50" charset="-128"/>
              </a:rPr>
              <a:t>カテゴリ検索</a:t>
            </a:r>
            <a:r>
              <a:rPr lang="ja-JP" altLang="en-US" sz="2800" dirty="0" smtClean="0">
                <a:latin typeface="メイリオ" panose="020B0604030504040204" pitchFamily="50" charset="-128"/>
                <a:ea typeface="メイリオ" panose="020B0604030504040204" pitchFamily="50" charset="-128"/>
              </a:rPr>
              <a:t>」ができる。</a:t>
            </a:r>
            <a:endParaRPr kumimoji="1" lang="en-US" altLang="ja-JP" sz="2800" dirty="0" smtClean="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282483" y="1272002"/>
            <a:ext cx="6392637"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ちなみに</a:t>
            </a:r>
            <a:r>
              <a:rPr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en-US" altLang="ja-JP" sz="3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35" name="図 34"/>
          <p:cNvPicPr>
            <a:picLocks noChangeAspect="1"/>
          </p:cNvPicPr>
          <p:nvPr/>
        </p:nvPicPr>
        <p:blipFill>
          <a:blip r:embed="rId2"/>
          <a:stretch>
            <a:fillRect/>
          </a:stretch>
        </p:blipFill>
        <p:spPr>
          <a:xfrm>
            <a:off x="3079865" y="2062601"/>
            <a:ext cx="1240240" cy="441367"/>
          </a:xfrm>
          <a:prstGeom prst="rect">
            <a:avLst/>
          </a:prstGeom>
        </p:spPr>
      </p:pic>
      <p:pic>
        <p:nvPicPr>
          <p:cNvPr id="36" name="図 35"/>
          <p:cNvPicPr>
            <a:picLocks noChangeAspect="1"/>
          </p:cNvPicPr>
          <p:nvPr/>
        </p:nvPicPr>
        <p:blipFill>
          <a:blip r:embed="rId3"/>
          <a:stretch>
            <a:fillRect/>
          </a:stretch>
        </p:blipFill>
        <p:spPr>
          <a:xfrm>
            <a:off x="4414992" y="2157718"/>
            <a:ext cx="1144719" cy="323396"/>
          </a:xfrm>
          <a:prstGeom prst="rect">
            <a:avLst/>
          </a:prstGeom>
        </p:spPr>
      </p:pic>
      <p:pic>
        <p:nvPicPr>
          <p:cNvPr id="37" name="Picture 6" descr="File:Bing logo (2016).svg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797" y="2128631"/>
            <a:ext cx="870161" cy="352483"/>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3"/>
          <a:stretch>
            <a:fillRect/>
          </a:stretch>
        </p:blipFill>
        <p:spPr>
          <a:xfrm>
            <a:off x="1195507" y="3368232"/>
            <a:ext cx="1411738" cy="398832"/>
          </a:xfrm>
          <a:prstGeom prst="rect">
            <a:avLst/>
          </a:prstGeom>
        </p:spPr>
      </p:pic>
      <p:pic>
        <p:nvPicPr>
          <p:cNvPr id="3074" name="Picture 2" descr="Amazon | 本, ファッション, 家電から食品まで | アマゾン"/>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121" t="35082" r="27434" b="34442"/>
          <a:stretch/>
        </p:blipFill>
        <p:spPr bwMode="auto">
          <a:xfrm>
            <a:off x="870857" y="5352700"/>
            <a:ext cx="1393372" cy="50161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楽天市場」のLINE公式アカウントができました : LINE公式ブログ"/>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71" t="25677" r="365" b="26452"/>
          <a:stretch/>
        </p:blipFill>
        <p:spPr bwMode="auto">
          <a:xfrm>
            <a:off x="2776382" y="5302491"/>
            <a:ext cx="976312" cy="475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ouTube の取り組み - サービスの機能、責任、影響"/>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83" t="27158" r="5122" b="29387"/>
          <a:stretch/>
        </p:blipFill>
        <p:spPr bwMode="auto">
          <a:xfrm>
            <a:off x="8477237" y="5359012"/>
            <a:ext cx="1360853" cy="34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wipe(left)">
                                      <p:cBhvr>
                                        <p:cTn id="19" dur="500"/>
                                        <p:tgtEl>
                                          <p:spTgt spid="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par>
                          <p:cTn id="24" fill="hold">
                            <p:stCondLst>
                              <p:cond delay="0"/>
                            </p:stCondLst>
                            <p:childTnLst>
                              <p:par>
                                <p:cTn id="25" presetID="22" presetClass="entr" presetSubtype="8" fill="hold" nodeType="after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wipe(left)">
                                      <p:cBhvr>
                                        <p:cTn id="27" dur="500"/>
                                        <p:tgtEl>
                                          <p:spTgt spid="2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animEffect transition="in" filter="wipe(left)">
                                      <p:cBhvr>
                                        <p:cTn id="31" dur="500"/>
                                        <p:tgtEl>
                                          <p:spTgt spid="2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xEl>
                                              <p:pRg st="8" end="8"/>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074"/>
                                        </p:tgtEl>
                                        <p:attrNameLst>
                                          <p:attrName>style.visibility</p:attrName>
                                        </p:attrNameLst>
                                      </p:cBhvr>
                                      <p:to>
                                        <p:strVal val="visible"/>
                                      </p:to>
                                    </p:set>
                                    <p:animEffect transition="in" filter="fade">
                                      <p:cBhvr>
                                        <p:cTn id="38" dur="500"/>
                                        <p:tgtEl>
                                          <p:spTgt spid="30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fade">
                                      <p:cBhvr>
                                        <p:cTn id="47" dur="500"/>
                                        <p:tgtEl>
                                          <p:spTgt spid="30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xEl>
                                              <p:pRg st="10" end="10"/>
                                            </p:txEl>
                                          </p:spTgt>
                                        </p:tgtEl>
                                        <p:attrNameLst>
                                          <p:attrName>style.visibility</p:attrName>
                                        </p:attrNameLst>
                                      </p:cBhvr>
                                      <p:to>
                                        <p:strVal val="visible"/>
                                      </p:to>
                                    </p:set>
                                    <p:animEffect transition="in" filter="wipe(left)">
                                      <p:cBhvr>
                                        <p:cTn id="52" dur="500"/>
                                        <p:tgtEl>
                                          <p:spTgt spid="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7204216"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2-1</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情報の検索・収集</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6</a:t>
            </a:fld>
            <a:endParaRPr kumimoji="1" lang="ja-JP" altLang="en-US" dirty="0">
              <a:solidFill>
                <a:schemeClr val="tx1"/>
              </a:solidFill>
            </a:endParaRPr>
          </a:p>
        </p:txBody>
      </p:sp>
      <p:sp>
        <p:nvSpPr>
          <p:cNvPr id="27" name="テキスト ボックス 26"/>
          <p:cNvSpPr txBox="1"/>
          <p:nvPr/>
        </p:nvSpPr>
        <p:spPr>
          <a:xfrm>
            <a:off x="195399" y="1301030"/>
            <a:ext cx="11822430"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海洋</a:t>
            </a:r>
            <a:r>
              <a:rPr lang="ja-JP" altLang="en-US" sz="3200" dirty="0" smtClean="0">
                <a:latin typeface="メイリオ" panose="020B0604030504040204" pitchFamily="50" charset="-128"/>
                <a:ea typeface="メイリオ" panose="020B0604030504040204" pitchFamily="50" charset="-128"/>
              </a:rPr>
              <a:t>ゴミの種類，影響は？私たちが取り組むべきこと</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は？</a:t>
            </a:r>
            <a:endParaRPr kumimoji="1" lang="en-US" altLang="ja-JP" sz="3200" dirty="0" smtClean="0">
              <a:latin typeface="メイリオ" panose="020B0604030504040204" pitchFamily="50" charset="-128"/>
              <a:ea typeface="メイリオ" panose="020B0604030504040204" pitchFamily="50" charset="-128"/>
            </a:endParaRPr>
          </a:p>
        </p:txBody>
      </p:sp>
      <p:graphicFrame>
        <p:nvGraphicFramePr>
          <p:cNvPr id="30" name="表 29"/>
          <p:cNvGraphicFramePr>
            <a:graphicFrameLocks noGrp="1"/>
          </p:cNvGraphicFramePr>
          <p:nvPr>
            <p:extLst/>
          </p:nvPr>
        </p:nvGraphicFramePr>
        <p:xfrm>
          <a:off x="580568" y="2398430"/>
          <a:ext cx="11263089" cy="4092330"/>
        </p:xfrm>
        <a:graphic>
          <a:graphicData uri="http://schemas.openxmlformats.org/drawingml/2006/table">
            <a:tbl>
              <a:tblPr firstRow="1" bandRow="1">
                <a:tableStyleId>{8799B23B-EC83-4686-B30A-512413B5E67A}</a:tableStyleId>
              </a:tblPr>
              <a:tblGrid>
                <a:gridCol w="2242572">
                  <a:extLst>
                    <a:ext uri="{9D8B030D-6E8A-4147-A177-3AD203B41FA5}">
                      <a16:colId xmlns:a16="http://schemas.microsoft.com/office/drawing/2014/main" val="3005491538"/>
                    </a:ext>
                  </a:extLst>
                </a:gridCol>
                <a:gridCol w="9020517">
                  <a:extLst>
                    <a:ext uri="{9D8B030D-6E8A-4147-A177-3AD203B41FA5}">
                      <a16:colId xmlns:a16="http://schemas.microsoft.com/office/drawing/2014/main" val="2288951329"/>
                    </a:ext>
                  </a:extLst>
                </a:gridCol>
              </a:tblGrid>
              <a:tr h="1364110">
                <a:tc>
                  <a:txBody>
                    <a:bodyPr/>
                    <a:lstStyle/>
                    <a:p>
                      <a:pPr algn="ctr"/>
                      <a:r>
                        <a:rPr kumimoji="1" lang="ja-JP" altLang="en-US" sz="2000" b="0" dirty="0" smtClean="0"/>
                        <a:t>海洋ゴミ</a:t>
                      </a:r>
                      <a:endParaRPr kumimoji="1" lang="ja-JP" altLang="en-US" sz="2000" b="0" dirty="0"/>
                    </a:p>
                  </a:txBody>
                  <a:tcPr anchor="ctr"/>
                </a:tc>
                <a:tc>
                  <a:txBody>
                    <a:bodyPr/>
                    <a:lstStyle/>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・空き缶，ペットボトル</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・コンビニ弁当，ストロー，プラスチック容器</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・ロープ，釣り糸，釣り針</a:t>
                      </a:r>
                    </a:p>
                  </a:txBody>
                  <a:tcPr anchor="ctr"/>
                </a:tc>
                <a:extLst>
                  <a:ext uri="{0D108BD9-81ED-4DB2-BD59-A6C34878D82A}">
                    <a16:rowId xmlns:a16="http://schemas.microsoft.com/office/drawing/2014/main" val="1297070476"/>
                  </a:ext>
                </a:extLst>
              </a:tr>
              <a:tr h="1364110">
                <a:tc>
                  <a:txBody>
                    <a:bodyPr/>
                    <a:lstStyle/>
                    <a:p>
                      <a:pPr algn="ctr"/>
                      <a:r>
                        <a:rPr kumimoji="1" lang="ja-JP" altLang="en-US" sz="2000" dirty="0" smtClean="0"/>
                        <a:t>影　響</a:t>
                      </a:r>
                      <a:endParaRPr kumimoji="1" lang="ja-JP" altLang="en-US" sz="2000" dirty="0"/>
                    </a:p>
                  </a:txBody>
                  <a:tcPr anchor="ctr"/>
                </a:tc>
                <a:tc>
                  <a:txBody>
                    <a:bodyPr/>
                    <a:lstStyle/>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・海洋生物が誤飲したり，絡まって死に至ったりする。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・漁獲量が減る。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・ゴミを誤飲した魚介類を人が食べてしまう。</a:t>
                      </a:r>
                      <a:endParaRPr kumimoji="1" lang="ja-JP" altLang="en-US" sz="2400" b="0" dirty="0">
                        <a:solidFill>
                          <a:srgbClr val="C00000"/>
                        </a:solidFill>
                        <a:latin typeface="HGP創英角ｺﾞｼｯｸUB" panose="020B0900000000000000" pitchFamily="50" charset="-128"/>
                        <a:ea typeface="HGP創英角ｺﾞｼｯｸUB" panose="020B0900000000000000" pitchFamily="50" charset="-128"/>
                      </a:endParaRPr>
                    </a:p>
                  </a:txBody>
                  <a:tcPr anchor="ctr"/>
                </a:tc>
                <a:extLst>
                  <a:ext uri="{0D108BD9-81ED-4DB2-BD59-A6C34878D82A}">
                    <a16:rowId xmlns:a16="http://schemas.microsoft.com/office/drawing/2014/main" val="2255131208"/>
                  </a:ext>
                </a:extLst>
              </a:tr>
              <a:tr h="1364110">
                <a:tc>
                  <a:txBody>
                    <a:bodyPr/>
                    <a:lstStyle/>
                    <a:p>
                      <a:pPr algn="ctr"/>
                      <a:r>
                        <a:rPr kumimoji="1" lang="ja-JP" altLang="en-US" sz="2000" dirty="0" smtClean="0"/>
                        <a:t>取　組</a:t>
                      </a:r>
                      <a:endParaRPr kumimoji="1" lang="ja-JP" altLang="en-US" sz="2000" dirty="0"/>
                    </a:p>
                  </a:txBody>
                  <a:tcPr anchor="ctr"/>
                </a:tc>
                <a:tc>
                  <a:txBody>
                    <a:bodyPr/>
                    <a:lstStyle/>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・マイボトルを使用し，ペットボトルを使用しない。</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・ゴミを持ち帰る。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2400" b="0" dirty="0" smtClean="0">
                          <a:solidFill>
                            <a:srgbClr val="C00000"/>
                          </a:solidFill>
                          <a:latin typeface="HGP創英角ｺﾞｼｯｸUB" panose="020B0900000000000000" pitchFamily="50" charset="-128"/>
                          <a:ea typeface="HGP創英角ｺﾞｼｯｸUB" panose="020B0900000000000000" pitchFamily="50" charset="-128"/>
                        </a:rPr>
                        <a:t>・プラスチック包装を紙に変える。</a:t>
                      </a:r>
                      <a:endParaRPr kumimoji="1" lang="en-US" altLang="ja-JP" sz="2400" b="0" dirty="0" smtClean="0">
                        <a:solidFill>
                          <a:srgbClr val="C00000"/>
                        </a:solidFill>
                        <a:latin typeface="HGP創英角ｺﾞｼｯｸUB" panose="020B0900000000000000" pitchFamily="50" charset="-128"/>
                        <a:ea typeface="HGP創英角ｺﾞｼｯｸUB" panose="020B0900000000000000" pitchFamily="50" charset="-128"/>
                      </a:endParaRPr>
                    </a:p>
                  </a:txBody>
                  <a:tcPr anchor="ctr"/>
                </a:tc>
                <a:extLst>
                  <a:ext uri="{0D108BD9-81ED-4DB2-BD59-A6C34878D82A}">
                    <a16:rowId xmlns:a16="http://schemas.microsoft.com/office/drawing/2014/main" val="519677301"/>
                  </a:ext>
                </a:extLst>
              </a:tr>
            </a:tbl>
          </a:graphicData>
        </a:graphic>
      </p:graphicFrame>
      <p:sp>
        <p:nvSpPr>
          <p:cNvPr id="31" name="楕円 30"/>
          <p:cNvSpPr/>
          <p:nvPr/>
        </p:nvSpPr>
        <p:spPr>
          <a:xfrm>
            <a:off x="10992354" y="1959429"/>
            <a:ext cx="746922" cy="746922"/>
          </a:xfrm>
          <a:prstGeom prst="ellipse">
            <a:avLst/>
          </a:prstGeom>
          <a:solidFill>
            <a:schemeClr val="bg1"/>
          </a:solidFill>
          <a:ln w="889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C00000"/>
                </a:solidFill>
                <a:latin typeface="HGP創英角ｺﾞｼｯｸUB" panose="020B0900000000000000" pitchFamily="50" charset="-128"/>
                <a:ea typeface="HGP創英角ｺﾞｼｯｸUB" panose="020B0900000000000000" pitchFamily="50" charset="-128"/>
              </a:rPr>
              <a:t>例</a:t>
            </a:r>
            <a:endParaRPr kumimoji="1" lang="ja-JP" altLang="en-US" sz="48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3" name="正方形/長方形 22"/>
          <p:cNvSpPr/>
          <p:nvPr/>
        </p:nvSpPr>
        <p:spPr>
          <a:xfrm>
            <a:off x="162363" y="1094995"/>
            <a:ext cx="1213794" cy="707886"/>
          </a:xfrm>
          <a:prstGeom prst="rect">
            <a:avLst/>
          </a:prstGeom>
          <a:noFill/>
        </p:spPr>
        <p:txBody>
          <a:bodyPr wrap="none" lIns="91440" tIns="45720" rIns="91440" bIns="45720">
            <a:spAutoFit/>
          </a:bodyPr>
          <a:lstStyle/>
          <a:p>
            <a:pPr algn="ctr"/>
            <a:r>
              <a:rPr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演習</a:t>
            </a:r>
            <a:endParaRPr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p.140</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2" name="メモ 31"/>
          <p:cNvSpPr/>
          <p:nvPr/>
        </p:nvSpPr>
        <p:spPr>
          <a:xfrm>
            <a:off x="2931889" y="2542947"/>
            <a:ext cx="8807387" cy="378902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03809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21814"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2-2</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情報の分析</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7</a:t>
            </a:fld>
            <a:endParaRPr kumimoji="1" lang="ja-JP" altLang="en-US" dirty="0">
              <a:solidFill>
                <a:schemeClr val="tx1"/>
              </a:solidFill>
            </a:endParaRPr>
          </a:p>
        </p:txBody>
      </p:sp>
      <p:sp>
        <p:nvSpPr>
          <p:cNvPr id="16" name="テキスト ボックス 15"/>
          <p:cNvSpPr txBox="1"/>
          <p:nvPr/>
        </p:nvSpPr>
        <p:spPr>
          <a:xfrm>
            <a:off x="282483" y="1272002"/>
            <a:ext cx="11735346" cy="353943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endParaRPr lang="en-US" altLang="ja-JP" sz="3200" dirty="0" smtClean="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①</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インターネットでは，</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誰</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も</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が情報</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を</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発信できる</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ため，</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信頼</a:t>
            </a:r>
            <a:endParaRPr lang="en-US" altLang="ja-JP" sz="3200" dirty="0" smtClean="0">
              <a:solidFill>
                <a:srgbClr val="C00000"/>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　性に</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欠ける</a:t>
            </a:r>
            <a:r>
              <a:rPr lang="ja-JP" altLang="en-US" sz="3200" dirty="0">
                <a:latin typeface="メイリオ" panose="020B0604030504040204" pitchFamily="50" charset="-128"/>
                <a:ea typeface="メイリオ" panose="020B0604030504040204" pitchFamily="50" charset="-128"/>
              </a:rPr>
              <a:t>情報もある</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ja-JP" altLang="en-US" sz="3200" dirty="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②</a:t>
            </a:r>
            <a:r>
              <a:rPr lang="ja-JP" altLang="en-US" sz="3200" dirty="0">
                <a:latin typeface="メイリオ" panose="020B0604030504040204" pitchFamily="50" charset="-128"/>
                <a:ea typeface="メイリオ" panose="020B0604030504040204" pitchFamily="50" charset="-128"/>
              </a:rPr>
              <a:t>　別の</a:t>
            </a:r>
            <a:r>
              <a:rPr lang="en-US" altLang="ja-JP" sz="3200" dirty="0">
                <a:latin typeface="メイリオ" panose="020B0604030504040204" pitchFamily="50" charset="-128"/>
                <a:ea typeface="メイリオ" panose="020B0604030504040204" pitchFamily="50" charset="-128"/>
              </a:rPr>
              <a:t>Web</a:t>
            </a:r>
            <a:r>
              <a:rPr lang="ja-JP" altLang="en-US" sz="3200" dirty="0">
                <a:latin typeface="メイリオ" panose="020B0604030504040204" pitchFamily="50" charset="-128"/>
                <a:ea typeface="メイリオ" panose="020B0604030504040204" pitchFamily="50" charset="-128"/>
              </a:rPr>
              <a:t>ページと比較するなどして，</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その分析する</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がある</a:t>
            </a:r>
            <a:r>
              <a:rPr lang="ja-JP" altLang="en-US" sz="3200" dirty="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　</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468162" y="1568285"/>
            <a:ext cx="1024495" cy="461665"/>
          </a:xfrm>
          <a:prstGeom prst="rect">
            <a:avLst/>
          </a:prstGeom>
          <a:noFill/>
          <a:ln w="25400" cmpd="sng">
            <a:solidFill>
              <a:schemeClr val="tx1"/>
            </a:solidFill>
          </a:ln>
          <a:effectLst>
            <a:outerShdw blurRad="50800" dist="38100" dir="2700000" algn="tl" rotWithShape="0">
              <a:prstClr val="black">
                <a:alpha val="40000"/>
              </a:prstClr>
            </a:outerShdw>
          </a:effectLst>
        </p:spPr>
        <p:txBody>
          <a:bodyPr wrap="square" lIns="91440" tIns="45720" rIns="91440" bIns="45720">
            <a:spAutoFit/>
          </a:bodyPr>
          <a:lstStyle/>
          <a:p>
            <a:r>
              <a:rPr lang="en-US" altLang="ja-JP"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a typeface="HGP創英角ｺﾞｼｯｸUB" panose="020B0900000000000000" pitchFamily="50" charset="-128"/>
              </a:rPr>
              <a:t>Point</a:t>
            </a:r>
            <a:endParaRPr lang="en-US" altLang="ja-JP" sz="2400" cap="none" spc="0" dirty="0" smtClean="0">
              <a:ln w="9525">
                <a:noFill/>
                <a:prstDash val="solid"/>
              </a:ln>
              <a:latin typeface="Cooper Black" panose="0208090404030B020404" pitchFamily="18" charset="0"/>
              <a:ea typeface="メイリオ" panose="020B0604030504040204" pitchFamily="50" charset="-128"/>
            </a:endParaRPr>
          </a:p>
        </p:txBody>
      </p:sp>
    </p:spTree>
    <p:extLst>
      <p:ext uri="{BB962C8B-B14F-4D97-AF65-F5344CB8AC3E}">
        <p14:creationId xmlns:p14="http://schemas.microsoft.com/office/powerpoint/2010/main" val="2202242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84331"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2-3</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情報の活用</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8</a:t>
            </a:fld>
            <a:endParaRPr kumimoji="1" lang="ja-JP" altLang="en-US" dirty="0">
              <a:solidFill>
                <a:schemeClr val="tx1"/>
              </a:solidFill>
            </a:endParaRPr>
          </a:p>
        </p:txBody>
      </p:sp>
      <p:sp>
        <p:nvSpPr>
          <p:cNvPr id="16" name="テキスト ボックス 15"/>
          <p:cNvSpPr txBox="1"/>
          <p:nvPr/>
        </p:nvSpPr>
        <p:spPr>
          <a:xfrm>
            <a:off x="282483" y="1272002"/>
            <a:ext cx="11735346" cy="236988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a:t>
            </a:r>
            <a:r>
              <a:rPr lang="en-US" altLang="ja-JP"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棒の長さで値の大きさや</a:t>
            </a:r>
            <a:r>
              <a:rPr lang="ja-JP" altLang="en-US" sz="3200" dirty="0" smtClean="0">
                <a:latin typeface="メイリオ" panose="020B0604030504040204" pitchFamily="50" charset="-128"/>
                <a:ea typeface="メイリオ" panose="020B0604030504040204" pitchFamily="50" charset="-128"/>
              </a:rPr>
              <a:t>量を</a:t>
            </a:r>
            <a:r>
              <a:rPr lang="ja-JP" altLang="en-US" sz="3200" dirty="0">
                <a:latin typeface="メイリオ" panose="020B0604030504040204" pitchFamily="50" charset="-128"/>
                <a:ea typeface="メイリオ" panose="020B0604030504040204" pitchFamily="50" charset="-128"/>
              </a:rPr>
              <a:t>表現するグラフ</a:t>
            </a:r>
            <a:r>
              <a:rPr lang="ja-JP" altLang="en-US" sz="3200" dirty="0" smtClean="0">
                <a:latin typeface="メイリオ" panose="020B0604030504040204" pitchFamily="50" charset="-128"/>
                <a:ea typeface="メイリオ" panose="020B0604030504040204" pitchFamily="50" charset="-128"/>
              </a:rPr>
              <a:t>を</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 </a:t>
            </a: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棒グラフ</a:t>
            </a:r>
            <a:r>
              <a:rPr lang="ja-JP" altLang="en-US" sz="3200" dirty="0">
                <a:latin typeface="メイリオ" panose="020B0604030504040204" pitchFamily="50" charset="-128"/>
                <a:ea typeface="メイリオ" panose="020B0604030504040204" pitchFamily="50" charset="-128"/>
              </a:rPr>
              <a:t>　 ）という</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(2)</a:t>
            </a:r>
            <a:r>
              <a:rPr lang="ja-JP" altLang="en-US" sz="3200" dirty="0">
                <a:latin typeface="メイリオ" panose="020B0604030504040204" pitchFamily="50" charset="-128"/>
                <a:ea typeface="メイリオ" panose="020B0604030504040204" pitchFamily="50" charset="-128"/>
              </a:rPr>
              <a:t>　それぞれの値を直線で結び，その傾きで値の</a:t>
            </a:r>
            <a:r>
              <a:rPr lang="ja-JP" altLang="en-US" sz="3200" dirty="0" smtClean="0">
                <a:latin typeface="メイリオ" panose="020B0604030504040204" pitchFamily="50" charset="-128"/>
                <a:ea typeface="メイリオ" panose="020B0604030504040204" pitchFamily="50" charset="-128"/>
              </a:rPr>
              <a:t>変化を表現</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する</a:t>
            </a:r>
            <a:r>
              <a:rPr lang="ja-JP" altLang="en-US" sz="3200" dirty="0">
                <a:latin typeface="メイリオ" panose="020B0604030504040204" pitchFamily="50" charset="-128"/>
                <a:ea typeface="メイリオ" panose="020B0604030504040204" pitchFamily="50" charset="-128"/>
              </a:rPr>
              <a:t>グラフを（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折れ線グラフ </a:t>
            </a:r>
            <a:r>
              <a:rPr lang="ja-JP" altLang="en-US" sz="3200" dirty="0">
                <a:latin typeface="メイリオ" panose="020B0604030504040204" pitchFamily="50" charset="-128"/>
                <a:ea typeface="メイリオ" panose="020B0604030504040204" pitchFamily="50" charset="-128"/>
              </a:rPr>
              <a:t>）という</a:t>
            </a:r>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endParaRPr kumimoji="1" lang="en-US" altLang="ja-JP" sz="320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10" y="3639352"/>
            <a:ext cx="5297943" cy="261058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814" y="3639352"/>
            <a:ext cx="4496001" cy="2610581"/>
          </a:xfrm>
          <a:prstGeom prst="rect">
            <a:avLst/>
          </a:prstGeom>
        </p:spPr>
      </p:pic>
      <p:sp>
        <p:nvSpPr>
          <p:cNvPr id="6" name="正方形/長方形 5"/>
          <p:cNvSpPr/>
          <p:nvPr/>
        </p:nvSpPr>
        <p:spPr>
          <a:xfrm>
            <a:off x="2821808" y="6150355"/>
            <a:ext cx="1625766" cy="584775"/>
          </a:xfrm>
          <a:prstGeom prst="rect">
            <a:avLst/>
          </a:prstGeom>
        </p:spPr>
        <p:txBody>
          <a:bodyPr wrap="none">
            <a:spAutoFit/>
          </a:bodyPr>
          <a:lstStyle/>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棒グラフ</a:t>
            </a:r>
            <a:endParaRPr lang="ja-JP" altLang="en-US" sz="3200" dirty="0"/>
          </a:p>
        </p:txBody>
      </p:sp>
      <p:sp>
        <p:nvSpPr>
          <p:cNvPr id="23" name="正方形/長方形 22"/>
          <p:cNvSpPr/>
          <p:nvPr/>
        </p:nvSpPr>
        <p:spPr>
          <a:xfrm>
            <a:off x="7897047" y="6150354"/>
            <a:ext cx="2412840" cy="584775"/>
          </a:xfrm>
          <a:prstGeom prst="rect">
            <a:avLst/>
          </a:prstGeom>
        </p:spPr>
        <p:txBody>
          <a:bodyPr wrap="none">
            <a:spAutoFit/>
          </a:bodyPr>
          <a:lstStyle/>
          <a:p>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折れ線グラフ</a:t>
            </a:r>
            <a:endParaRPr lang="ja-JP" altLang="en-US" sz="3200" dirty="0"/>
          </a:p>
        </p:txBody>
      </p:sp>
      <p:sp>
        <p:nvSpPr>
          <p:cNvPr id="26" name="テキスト ボックス 25"/>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6486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0590" y="40711"/>
            <a:ext cx="11907239" cy="932215"/>
            <a:chOff x="110590" y="40711"/>
            <a:chExt cx="11907239" cy="932215"/>
          </a:xfrm>
        </p:grpSpPr>
        <p:grpSp>
          <p:nvGrpSpPr>
            <p:cNvPr id="29" name="グループ化 28"/>
            <p:cNvGrpSpPr/>
            <p:nvPr/>
          </p:nvGrpSpPr>
          <p:grpSpPr>
            <a:xfrm>
              <a:off x="110590" y="118785"/>
              <a:ext cx="1739641" cy="737306"/>
              <a:chOff x="1346204" y="2271713"/>
              <a:chExt cx="10108107" cy="737306"/>
            </a:xfrm>
          </p:grpSpPr>
          <p:cxnSp>
            <p:nvCxnSpPr>
              <p:cNvPr id="19" name="直線コネクタ 18"/>
              <p:cNvCxnSpPr/>
              <p:nvPr/>
            </p:nvCxnSpPr>
            <p:spPr>
              <a:xfrm flipH="1">
                <a:off x="1346204" y="2394597"/>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1346204" y="2517481"/>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346204" y="288613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1346204" y="276324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1346204" y="2271713"/>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1346204" y="2640365"/>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346204" y="3009019"/>
                <a:ext cx="10108107" cy="0"/>
              </a:xfrm>
              <a:prstGeom prst="line">
                <a:avLst/>
              </a:prstGeom>
              <a:ln w="5080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8" name="テキスト ボックス 7"/>
            <p:cNvSpPr txBox="1"/>
            <p:nvPr/>
          </p:nvSpPr>
          <p:spPr>
            <a:xfrm>
              <a:off x="134443" y="40711"/>
              <a:ext cx="5984331" cy="923330"/>
            </a:xfrm>
            <a:prstGeom prst="rect">
              <a:avLst/>
            </a:prstGeom>
            <a:noFill/>
          </p:spPr>
          <p:txBody>
            <a:bodyPr wrap="none" rtlCol="0">
              <a:spAutoFit/>
            </a:bodyPr>
            <a:lstStyle/>
            <a:p>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第</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kumimoji="1" lang="ja-JP" altLang="en-US" sz="36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節</a:t>
              </a:r>
              <a:r>
                <a:rPr kumimoji="1" lang="ja-JP" altLang="en-US" sz="54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2-3</a:t>
              </a:r>
              <a:r>
                <a:rPr kumimoji="1" lang="ja-JP" altLang="en-US" sz="4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情報の活用</a:t>
              </a:r>
              <a:endParaRPr kumimoji="1" lang="ja-JP" altLang="en-US" sz="4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1886862" y="93665"/>
              <a:ext cx="0" cy="87037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10857" y="972926"/>
              <a:ext cx="11906972" cy="0"/>
            </a:xfrm>
            <a:prstGeom prst="line">
              <a:avLst/>
            </a:prstGeom>
            <a:ln w="50800"/>
            <a:effectLst>
              <a:outerShdw blurRad="101600" dist="762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11739276" y="6496671"/>
            <a:ext cx="420973" cy="365125"/>
          </a:xfrm>
        </p:spPr>
        <p:txBody>
          <a:bodyPr/>
          <a:lstStyle/>
          <a:p>
            <a:fld id="{6F0C4D52-68A8-4129-A09C-058DD1AB12F1}" type="slidenum">
              <a:rPr kumimoji="1" lang="ja-JP" altLang="en-US" smtClean="0">
                <a:solidFill>
                  <a:schemeClr val="tx1"/>
                </a:solidFill>
              </a:rPr>
              <a:t>9</a:t>
            </a:fld>
            <a:endParaRPr kumimoji="1" lang="ja-JP" altLang="en-US" dirty="0">
              <a:solidFill>
                <a:schemeClr val="tx1"/>
              </a:solidFill>
            </a:endParaRPr>
          </a:p>
        </p:txBody>
      </p:sp>
      <p:sp>
        <p:nvSpPr>
          <p:cNvPr id="16" name="テキスト ボックス 15"/>
          <p:cNvSpPr txBox="1"/>
          <p:nvPr/>
        </p:nvSpPr>
        <p:spPr>
          <a:xfrm>
            <a:off x="282483" y="1272002"/>
            <a:ext cx="11735346" cy="2862322"/>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　丸い図形を扇形に分割してその面積で，大きさや量を</a:t>
            </a:r>
            <a:r>
              <a:rPr lang="ja-JP" altLang="en-US" sz="3200" dirty="0" smtClean="0">
                <a:latin typeface="メイリオ" panose="020B0604030504040204" pitchFamily="50" charset="-128"/>
                <a:ea typeface="メイリオ" panose="020B0604030504040204" pitchFamily="50" charset="-128"/>
              </a:rPr>
              <a:t>表</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ja-JP" altLang="en-US" sz="3200" dirty="0" err="1" smtClean="0">
                <a:latin typeface="メイリオ" panose="020B0604030504040204" pitchFamily="50" charset="-128"/>
                <a:ea typeface="メイリオ" panose="020B0604030504040204" pitchFamily="50" charset="-128"/>
              </a:rPr>
              <a:t>現</a:t>
            </a:r>
            <a:r>
              <a:rPr lang="ja-JP" altLang="en-US" sz="3200" dirty="0" err="1">
                <a:latin typeface="メイリオ" panose="020B0604030504040204" pitchFamily="50" charset="-128"/>
                <a:ea typeface="メイリオ" panose="020B0604030504040204" pitchFamily="50" charset="-128"/>
              </a:rPr>
              <a:t>する</a:t>
            </a:r>
            <a:r>
              <a:rPr lang="ja-JP" altLang="en-US" sz="3200" dirty="0">
                <a:latin typeface="メイリオ" panose="020B0604030504040204" pitchFamily="50" charset="-128"/>
                <a:ea typeface="メイリオ" panose="020B0604030504040204" pitchFamily="50" charset="-128"/>
              </a:rPr>
              <a:t>グラフを（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円グラフ</a:t>
            </a:r>
            <a:r>
              <a:rPr lang="ja-JP" altLang="en-US" sz="3200" dirty="0">
                <a:latin typeface="メイリオ" panose="020B0604030504040204" pitchFamily="50" charset="-128"/>
                <a:ea typeface="メイリオ" panose="020B0604030504040204" pitchFamily="50" charset="-128"/>
              </a:rPr>
              <a:t>　 ）という</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(4)</a:t>
            </a:r>
            <a:r>
              <a:rPr lang="ja-JP" altLang="en-US" sz="3200" dirty="0">
                <a:latin typeface="メイリオ" panose="020B0604030504040204" pitchFamily="50" charset="-128"/>
                <a:ea typeface="メイリオ" panose="020B0604030504040204" pitchFamily="50" charset="-128"/>
              </a:rPr>
              <a:t>　各項目の軸を正多角形の中心から放射状に取り，各値</a:t>
            </a:r>
            <a:r>
              <a:rPr lang="ja-JP" altLang="en-US" sz="3200" dirty="0" smtClean="0">
                <a:latin typeface="メイリオ" panose="020B0604030504040204" pitchFamily="50" charset="-128"/>
                <a:ea typeface="メイリオ" panose="020B0604030504040204" pitchFamily="50" charset="-128"/>
              </a:rPr>
              <a:t>を</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頂点</a:t>
            </a:r>
            <a:r>
              <a:rPr lang="ja-JP" altLang="en-US" sz="3200" dirty="0">
                <a:latin typeface="メイリオ" panose="020B0604030504040204" pitchFamily="50" charset="-128"/>
                <a:ea typeface="メイリオ" panose="020B0604030504040204" pitchFamily="50" charset="-128"/>
              </a:rPr>
              <a:t>とした多角形で表現するグラフを（ </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レーダーチャート</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と</a:t>
            </a:r>
            <a:r>
              <a:rPr lang="ja-JP" altLang="en-US" sz="3200" dirty="0">
                <a:latin typeface="メイリオ" panose="020B0604030504040204" pitchFamily="50" charset="-128"/>
                <a:ea typeface="メイリオ" panose="020B0604030504040204" pitchFamily="50" charset="-128"/>
              </a:rPr>
              <a:t>いう</a:t>
            </a:r>
            <a:r>
              <a:rPr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p:txBody>
      </p:sp>
      <p:sp>
        <p:nvSpPr>
          <p:cNvPr id="17" name="正方形/長方形 16"/>
          <p:cNvSpPr/>
          <p:nvPr/>
        </p:nvSpPr>
        <p:spPr>
          <a:xfrm>
            <a:off x="3736207" y="6150355"/>
            <a:ext cx="1625766" cy="584775"/>
          </a:xfrm>
          <a:prstGeom prst="rect">
            <a:avLst/>
          </a:prstGeom>
        </p:spPr>
        <p:txBody>
          <a:bodyPr wrap="none">
            <a:spAutoFit/>
          </a:bodyPr>
          <a:lstStyle/>
          <a:p>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円グラフ</a:t>
            </a:r>
            <a:endParaRPr lang="ja-JP" altLang="en-US" sz="3200" dirty="0"/>
          </a:p>
        </p:txBody>
      </p:sp>
      <p:sp>
        <p:nvSpPr>
          <p:cNvPr id="18" name="正方形/長方形 17"/>
          <p:cNvSpPr/>
          <p:nvPr/>
        </p:nvSpPr>
        <p:spPr>
          <a:xfrm>
            <a:off x="7519674" y="6150354"/>
            <a:ext cx="2797561" cy="584775"/>
          </a:xfrm>
          <a:prstGeom prst="rect">
            <a:avLst/>
          </a:prstGeom>
        </p:spPr>
        <p:txBody>
          <a:bodyPr wrap="none">
            <a:spAutoFit/>
          </a:bodyPr>
          <a:lstStyle/>
          <a:p>
            <a:r>
              <a:rPr lang="ja-JP" altLang="en-US" sz="3200" dirty="0" smtClean="0">
                <a:solidFill>
                  <a:srgbClr val="C00000"/>
                </a:solidFill>
                <a:latin typeface="HGP創英角ｺﾞｼｯｸUB" panose="020B0900000000000000" pitchFamily="50" charset="-128"/>
                <a:ea typeface="HGP創英角ｺﾞｼｯｸUB" panose="020B0900000000000000" pitchFamily="50" charset="-128"/>
              </a:rPr>
              <a:t>レーダーチャート</a:t>
            </a:r>
            <a:endParaRPr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807" y="3598385"/>
            <a:ext cx="3432425" cy="255196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589" y="3602458"/>
            <a:ext cx="3771883" cy="2547895"/>
          </a:xfrm>
          <a:prstGeom prst="rect">
            <a:avLst/>
          </a:prstGeom>
        </p:spPr>
      </p:pic>
      <p:sp>
        <p:nvSpPr>
          <p:cNvPr id="23" name="テキスト ボックス 22"/>
          <p:cNvSpPr txBox="1"/>
          <p:nvPr/>
        </p:nvSpPr>
        <p:spPr>
          <a:xfrm>
            <a:off x="10917107" y="487437"/>
            <a:ext cx="1032655"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p.143</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89937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2028</Words>
  <Application>Microsoft Office PowerPoint</Application>
  <PresentationFormat>ワイド画面</PresentationFormat>
  <Paragraphs>291</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HGP創英角ｺﾞｼｯｸUB</vt:lpstr>
      <vt:lpstr>ＭＳ Ｐゴシック</vt:lpstr>
      <vt:lpstr>メイリオ</vt:lpstr>
      <vt:lpstr>游ゴシック</vt:lpstr>
      <vt:lpstr>游ゴシック Light</vt:lpstr>
      <vt:lpstr>Arial</vt:lpstr>
      <vt:lpstr>Bahnschrift</vt:lpstr>
      <vt:lpstr>Cooper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鹿児島県教育庁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鹿児島県教育庁</dc:creator>
  <cp:lastModifiedBy>鹿児島県教育庁</cp:lastModifiedBy>
  <cp:revision>104</cp:revision>
  <dcterms:created xsi:type="dcterms:W3CDTF">2022-07-28T05:08:20Z</dcterms:created>
  <dcterms:modified xsi:type="dcterms:W3CDTF">2022-08-17T04:55:52Z</dcterms:modified>
</cp:coreProperties>
</file>