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handoutMasterIdLst>
    <p:handoutMasterId r:id="rId24"/>
  </p:handoutMasterIdLst>
  <p:sldIdLst>
    <p:sldId id="256" r:id="rId5"/>
    <p:sldId id="258" r:id="rId6"/>
    <p:sldId id="259" r:id="rId7"/>
    <p:sldId id="257" r:id="rId8"/>
    <p:sldId id="260" r:id="rId9"/>
    <p:sldId id="261" r:id="rId10"/>
    <p:sldId id="262" r:id="rId11"/>
    <p:sldId id="263" r:id="rId12"/>
    <p:sldId id="264" r:id="rId13"/>
    <p:sldId id="266" r:id="rId14"/>
    <p:sldId id="267" r:id="rId15"/>
    <p:sldId id="268" r:id="rId16"/>
    <p:sldId id="269" r:id="rId17"/>
    <p:sldId id="273" r:id="rId18"/>
    <p:sldId id="265" r:id="rId19"/>
    <p:sldId id="270" r:id="rId20"/>
    <p:sldId id="271" r:id="rId21"/>
    <p:sldId id="272" r:id="rId22"/>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60" autoAdjust="0"/>
    <p:restoredTop sz="89282" autoAdjust="0"/>
  </p:normalViewPr>
  <p:slideViewPr>
    <p:cSldViewPr snapToGrid="0" showGuides="1">
      <p:cViewPr varScale="1">
        <p:scale>
          <a:sx n="126" d="100"/>
          <a:sy n="126" d="100"/>
        </p:scale>
        <p:origin x="79" y="5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2022/9/1</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Meiryo UI" panose="020B0604030504040204" pitchFamily="50" charset="-128"/>
                <a:ea typeface="Meiryo UI" panose="020B0604030504040204" pitchFamily="50" charset="-128"/>
              </a:defRPr>
            </a:lvl1pPr>
          </a:lstStyle>
          <a:p>
            <a:fld id="{D15133AB-7960-41BA-914E-9F16E0AD760B}" type="datetime1">
              <a:rPr lang="ja-JP" altLang="en-US" smtClean="0"/>
              <a:pPr/>
              <a:t>2022/9/1</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pPr algn="r"/>
            <a:fld id="{0A3C37BE-C303-496D-B5CD-85F2937540FC}" type="slidenum">
              <a:rPr lang="en-US" altLang="ja-JP" smtClean="0"/>
              <a:pPr algn="r"/>
              <a:t>‹#›</a:t>
            </a:fld>
            <a:endParaRPr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a:t>
            </a:fld>
            <a:endParaRPr lang="ja-JP" altLang="en-US" dirty="0"/>
          </a:p>
        </p:txBody>
      </p:sp>
    </p:spTree>
    <p:extLst>
      <p:ext uri="{BB962C8B-B14F-4D97-AF65-F5344CB8AC3E}">
        <p14:creationId xmlns:p14="http://schemas.microsoft.com/office/powerpoint/2010/main" val="131614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10</a:t>
            </a:fld>
            <a:endParaRPr lang="ja-JP" altLang="en-US" dirty="0"/>
          </a:p>
        </p:txBody>
      </p:sp>
    </p:spTree>
    <p:extLst>
      <p:ext uri="{BB962C8B-B14F-4D97-AF65-F5344CB8AC3E}">
        <p14:creationId xmlns:p14="http://schemas.microsoft.com/office/powerpoint/2010/main" val="296120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11</a:t>
            </a:fld>
            <a:endParaRPr lang="ja-JP" altLang="en-US" dirty="0"/>
          </a:p>
        </p:txBody>
      </p:sp>
    </p:spTree>
    <p:extLst>
      <p:ext uri="{BB962C8B-B14F-4D97-AF65-F5344CB8AC3E}">
        <p14:creationId xmlns:p14="http://schemas.microsoft.com/office/powerpoint/2010/main" val="196891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12</a:t>
            </a:fld>
            <a:endParaRPr lang="ja-JP" altLang="en-US" dirty="0"/>
          </a:p>
        </p:txBody>
      </p:sp>
    </p:spTree>
    <p:extLst>
      <p:ext uri="{BB962C8B-B14F-4D97-AF65-F5344CB8AC3E}">
        <p14:creationId xmlns:p14="http://schemas.microsoft.com/office/powerpoint/2010/main" val="1552034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13</a:t>
            </a:fld>
            <a:endParaRPr lang="ja-JP" altLang="en-US" dirty="0"/>
          </a:p>
        </p:txBody>
      </p:sp>
    </p:spTree>
    <p:extLst>
      <p:ext uri="{BB962C8B-B14F-4D97-AF65-F5344CB8AC3E}">
        <p14:creationId xmlns:p14="http://schemas.microsoft.com/office/powerpoint/2010/main" val="2041484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14</a:t>
            </a:fld>
            <a:endParaRPr lang="ja-JP" altLang="en-US" dirty="0"/>
          </a:p>
        </p:txBody>
      </p:sp>
    </p:spTree>
    <p:extLst>
      <p:ext uri="{BB962C8B-B14F-4D97-AF65-F5344CB8AC3E}">
        <p14:creationId xmlns:p14="http://schemas.microsoft.com/office/powerpoint/2010/main" val="282536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15</a:t>
            </a:fld>
            <a:endParaRPr lang="ja-JP" altLang="en-US" dirty="0"/>
          </a:p>
        </p:txBody>
      </p:sp>
    </p:spTree>
    <p:extLst>
      <p:ext uri="{BB962C8B-B14F-4D97-AF65-F5344CB8AC3E}">
        <p14:creationId xmlns:p14="http://schemas.microsoft.com/office/powerpoint/2010/main" val="2798280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16</a:t>
            </a:fld>
            <a:endParaRPr lang="ja-JP" altLang="en-US" dirty="0"/>
          </a:p>
        </p:txBody>
      </p:sp>
    </p:spTree>
    <p:extLst>
      <p:ext uri="{BB962C8B-B14F-4D97-AF65-F5344CB8AC3E}">
        <p14:creationId xmlns:p14="http://schemas.microsoft.com/office/powerpoint/2010/main" val="183850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17</a:t>
            </a:fld>
            <a:endParaRPr lang="ja-JP" altLang="en-US" dirty="0"/>
          </a:p>
        </p:txBody>
      </p:sp>
    </p:spTree>
    <p:extLst>
      <p:ext uri="{BB962C8B-B14F-4D97-AF65-F5344CB8AC3E}">
        <p14:creationId xmlns:p14="http://schemas.microsoft.com/office/powerpoint/2010/main" val="337305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18</a:t>
            </a:fld>
            <a:endParaRPr lang="ja-JP" altLang="en-US" dirty="0"/>
          </a:p>
        </p:txBody>
      </p:sp>
    </p:spTree>
    <p:extLst>
      <p:ext uri="{BB962C8B-B14F-4D97-AF65-F5344CB8AC3E}">
        <p14:creationId xmlns:p14="http://schemas.microsoft.com/office/powerpoint/2010/main" val="58230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2</a:t>
            </a:fld>
            <a:endParaRPr lang="ja-JP" altLang="en-US" dirty="0"/>
          </a:p>
        </p:txBody>
      </p:sp>
    </p:spTree>
    <p:extLst>
      <p:ext uri="{BB962C8B-B14F-4D97-AF65-F5344CB8AC3E}">
        <p14:creationId xmlns:p14="http://schemas.microsoft.com/office/powerpoint/2010/main" val="183555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3</a:t>
            </a:fld>
            <a:endParaRPr lang="ja-JP" altLang="en-US" dirty="0"/>
          </a:p>
        </p:txBody>
      </p:sp>
    </p:spTree>
    <p:extLst>
      <p:ext uri="{BB962C8B-B14F-4D97-AF65-F5344CB8AC3E}">
        <p14:creationId xmlns:p14="http://schemas.microsoft.com/office/powerpoint/2010/main" val="59150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4</a:t>
            </a:fld>
            <a:endParaRPr lang="ja-JP" altLang="en-US" dirty="0"/>
          </a:p>
        </p:txBody>
      </p:sp>
    </p:spTree>
    <p:extLst>
      <p:ext uri="{BB962C8B-B14F-4D97-AF65-F5344CB8AC3E}">
        <p14:creationId xmlns:p14="http://schemas.microsoft.com/office/powerpoint/2010/main" val="87225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5</a:t>
            </a:fld>
            <a:endParaRPr lang="ja-JP" altLang="en-US" dirty="0"/>
          </a:p>
        </p:txBody>
      </p:sp>
    </p:spTree>
    <p:extLst>
      <p:ext uri="{BB962C8B-B14F-4D97-AF65-F5344CB8AC3E}">
        <p14:creationId xmlns:p14="http://schemas.microsoft.com/office/powerpoint/2010/main" val="176237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6</a:t>
            </a:fld>
            <a:endParaRPr lang="ja-JP" altLang="en-US" dirty="0"/>
          </a:p>
        </p:txBody>
      </p:sp>
    </p:spTree>
    <p:extLst>
      <p:ext uri="{BB962C8B-B14F-4D97-AF65-F5344CB8AC3E}">
        <p14:creationId xmlns:p14="http://schemas.microsoft.com/office/powerpoint/2010/main" val="356624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7</a:t>
            </a:fld>
            <a:endParaRPr lang="ja-JP" altLang="en-US" dirty="0"/>
          </a:p>
        </p:txBody>
      </p:sp>
    </p:spTree>
    <p:extLst>
      <p:ext uri="{BB962C8B-B14F-4D97-AF65-F5344CB8AC3E}">
        <p14:creationId xmlns:p14="http://schemas.microsoft.com/office/powerpoint/2010/main" val="358542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8</a:t>
            </a:fld>
            <a:endParaRPr lang="ja-JP" altLang="en-US" dirty="0"/>
          </a:p>
        </p:txBody>
      </p:sp>
    </p:spTree>
    <p:extLst>
      <p:ext uri="{BB962C8B-B14F-4D97-AF65-F5344CB8AC3E}">
        <p14:creationId xmlns:p14="http://schemas.microsoft.com/office/powerpoint/2010/main" val="2120788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9</a:t>
            </a:fld>
            <a:endParaRPr lang="ja-JP" altLang="en-US" dirty="0"/>
          </a:p>
        </p:txBody>
      </p:sp>
    </p:spTree>
    <p:extLst>
      <p:ext uri="{BB962C8B-B14F-4D97-AF65-F5344CB8AC3E}">
        <p14:creationId xmlns:p14="http://schemas.microsoft.com/office/powerpoint/2010/main" val="6354693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1009650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F22D0B8-DB5E-4A59-8E0B-19211B500AAA}" type="datetime1">
              <a:rPr lang="ja-JP" altLang="en-US" smtClean="0"/>
              <a:pPr/>
              <a:t>2022/9/1</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pic>
        <p:nvPicPr>
          <p:cNvPr id="11" name="図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図プレースホルダー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noProof="0"/>
              <a:t>図を追加</a:t>
            </a:r>
            <a:endParaRPr lang="ja-JP" altLang="en-US" noProof="0" dirty="0"/>
          </a:p>
        </p:txBody>
      </p:sp>
      <p:sp>
        <p:nvSpPr>
          <p:cNvPr id="4" name="テキスト プレースホルダー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B9A22D8E-5C9B-414A-BCE6-D0C423CED96E}" type="datetime1">
              <a:rPr lang="ja-JP" altLang="en-US" smtClean="0"/>
              <a:pPr/>
              <a:t>2022/9/1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F17C54CF-F3AC-47BD-A264-ED4986E1868B}" type="datetime1">
              <a:rPr lang="ja-JP" altLang="en-US" smtClean="0"/>
              <a:pPr/>
              <a:t>2022/9/1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72600" y="365125"/>
            <a:ext cx="1714500" cy="5811838"/>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04900" y="365125"/>
            <a:ext cx="8098896" cy="5811838"/>
          </a:xfrm>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D2EA0A99-9C92-4E04-94CF-79DE0E5F4BBE}" type="datetime1">
              <a:rPr lang="ja-JP" altLang="en-US" smtClean="0"/>
              <a:pPr/>
              <a:t>2022/9/1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grpSp>
        <p:nvGrpSpPr>
          <p:cNvPr id="7" name="グループ 6"/>
          <p:cNvGrpSpPr/>
          <p:nvPr/>
        </p:nvGrpSpPr>
        <p:grpSpPr>
          <a:xfrm rot="5400000">
            <a:off x="6514047" y="3228843"/>
            <a:ext cx="5632704" cy="84403"/>
            <a:chOff x="1073150" y="1219201"/>
            <a:chExt cx="10058400" cy="63125"/>
          </a:xfrm>
        </p:grpSpPr>
        <p:cxnSp>
          <p:nvCxnSpPr>
            <p:cNvPr id="8"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12473E14-5140-4472-AFB7-E31D03AF4769}" type="datetime1">
              <a:rPr lang="ja-JP" altLang="en-US" smtClean="0"/>
              <a:pPr/>
              <a:t>2022/9/1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13" name="グループ 12"/>
          <p:cNvGrpSpPr/>
          <p:nvPr/>
        </p:nvGrpSpPr>
        <p:grpSpPr>
          <a:xfrm rot="10800000">
            <a:off x="0" y="5645510"/>
            <a:ext cx="12192000" cy="63125"/>
            <a:chOff x="507492" y="1501519"/>
            <a:chExt cx="8129016" cy="63125"/>
          </a:xfrm>
        </p:grpSpPr>
        <p:cxnSp>
          <p:nvCxnSpPr>
            <p:cNvPr id="17" name="直線コネクタ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グループ 13"/>
          <p:cNvGrpSpPr/>
          <p:nvPr/>
        </p:nvGrpSpPr>
        <p:grpSpPr>
          <a:xfrm>
            <a:off x="0" y="1143000"/>
            <a:ext cx="12192000" cy="63125"/>
            <a:chOff x="507492" y="1501519"/>
            <a:chExt cx="8129016" cy="63125"/>
          </a:xfrm>
        </p:grpSpPr>
        <p:cxnSp>
          <p:nvCxnSpPr>
            <p:cNvPr id="15" name="直線コネクタ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573405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pic>
        <p:nvPicPr>
          <p:cNvPr id="10" name="画像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図プレースホルダー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Meiryo UI" panose="020B0604030504040204" pitchFamily="50" charset="-128"/>
                <a:ea typeface="Meiryo UI" panose="020B0604030504040204" pitchFamily="50" charset="-128"/>
              </a:defRPr>
            </a:lvl1pPr>
          </a:lstStyle>
          <a:p>
            <a:pPr rtl="0"/>
            <a:r>
              <a:rPr lang="ja-JP" altLang="en-US" noProof="0"/>
              <a:t>図を追加</a:t>
            </a:r>
            <a:endParaRPr lang="ja-JP" altLang="en-US" noProof="0" dirty="0"/>
          </a:p>
        </p:txBody>
      </p:sp>
      <p:sp>
        <p:nvSpPr>
          <p:cNvPr id="19" name="操作方法のテキスト"/>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ja-JP" altLang="en-US" sz="1200" b="1" i="1" noProof="0" dirty="0">
                <a:latin typeface="Meiryo UI" panose="020B0604030504040204" pitchFamily="50" charset="-128"/>
                <a:ea typeface="Meiryo UI" panose="020B0604030504040204" pitchFamily="50" charset="-128"/>
                <a:cs typeface="Arial" pitchFamily="34" charset="0"/>
              </a:rPr>
              <a:t>注</a:t>
            </a:r>
            <a:r>
              <a:rPr lang="en-US" altLang="ja-JP" sz="1200" b="1" i="1" noProof="0" dirty="0">
                <a:latin typeface="Meiryo UI" panose="020B0604030504040204" pitchFamily="50" charset="-128"/>
                <a:ea typeface="Meiryo UI" panose="020B0604030504040204" pitchFamily="50" charset="-128"/>
                <a:cs typeface="Arial" pitchFamily="34" charset="0"/>
              </a:rPr>
              <a:t>:</a:t>
            </a:r>
          </a:p>
          <a:p>
            <a:pPr rtl="0"/>
            <a:r>
              <a:rPr lang="ja-JP" altLang="en-US" sz="1200" i="1" noProof="0" dirty="0">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8" name="グループ 7"/>
          <p:cNvGrpSpPr/>
          <p:nvPr/>
        </p:nvGrpSpPr>
        <p:grpSpPr>
          <a:xfrm>
            <a:off x="0" y="2514600"/>
            <a:ext cx="12192000" cy="3194035"/>
            <a:chOff x="647402" y="2514600"/>
            <a:chExt cx="10838688" cy="3194035"/>
          </a:xfrm>
        </p:grpSpPr>
        <p:grpSp>
          <p:nvGrpSpPr>
            <p:cNvPr id="9" name="グループ 8"/>
            <p:cNvGrpSpPr/>
            <p:nvPr/>
          </p:nvGrpSpPr>
          <p:grpSpPr>
            <a:xfrm>
              <a:off x="647402" y="2514600"/>
              <a:ext cx="10838688" cy="63125"/>
              <a:chOff x="507492" y="1501519"/>
              <a:chExt cx="8129016" cy="63125"/>
            </a:xfrm>
          </p:grpSpPr>
          <p:cxnSp>
            <p:nvCxnSpPr>
              <p:cNvPr id="14" name="直線​​コネクタ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長方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p>
          </p:txBody>
        </p:sp>
        <p:grpSp>
          <p:nvGrpSpPr>
            <p:cNvPr id="11" name="グループ 10"/>
            <p:cNvGrpSpPr/>
            <p:nvPr/>
          </p:nvGrpSpPr>
          <p:grpSpPr>
            <a:xfrm rot="10800000">
              <a:off x="647402" y="5645510"/>
              <a:ext cx="10838688" cy="63125"/>
              <a:chOff x="507492" y="1501519"/>
              <a:chExt cx="8129016" cy="63125"/>
            </a:xfrm>
          </p:grpSpPr>
          <p:cxnSp>
            <p:nvCxnSpPr>
              <p:cNvPr id="12" name="直線​​コネクタ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タイトル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91564474-8C31-4E3C-B359-35FAB1256BAD}" type="datetime1">
              <a:rPr lang="ja-JP" altLang="en-US" smtClean="0"/>
              <a:pPr/>
              <a:t>2022/9/1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pic>
        <p:nvPicPr>
          <p:cNvPr id="7"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vl1pPr>
          </a:lstStyle>
          <a:p>
            <a:fld id="{B2D36521-3AF6-431A-A06D-F9E579EE8B08}" type="datetime1">
              <a:rPr lang="ja-JP" altLang="en-US" smtClean="0"/>
              <a:pPr/>
              <a:t>2022/9/1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10490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6611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vl1pPr>
          </a:lstStyle>
          <a:p>
            <a:fld id="{891EEB67-7C0C-4347-97FC-5242520E53FF}" type="datetime1">
              <a:rPr lang="ja-JP" altLang="en-US" smtClean="0"/>
              <a:pPr/>
              <a:t>2022/9/1</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vl1pPr>
          </a:lstStyle>
          <a:p>
            <a:fld id="{F1A54D9A-579A-43E4-AA92-247F078523E2}" type="datetime1">
              <a:rPr lang="ja-JP" altLang="en-US" smtClean="0"/>
              <a:pPr/>
              <a:t>2022/9/1</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8394D5DF-F973-4A28-BE99-51E1B37DE461}" type="datetime1">
              <a:rPr lang="ja-JP" altLang="en-US" smtClean="0"/>
              <a:pPr/>
              <a:t>2022/9/1</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D945B7C2-4E6A-436C-A324-53B9F5E3A2D9}" type="datetime1">
              <a:rPr lang="ja-JP" altLang="en-US" smtClean="0"/>
              <a:pPr/>
              <a:t>2022/9/1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5" rtl="0"/>
            <a:r>
              <a:rPr lang="ja-JP" altLang="en-US" noProof="0" dirty="0"/>
              <a:t>第 </a:t>
            </a:r>
            <a:r>
              <a:rPr lang="en-US" altLang="ja-JP" noProof="0" dirty="0"/>
              <a:t>6 </a:t>
            </a:r>
            <a:r>
              <a:rPr lang="ja-JP" altLang="en-US" noProof="0" dirty="0"/>
              <a:t>レベル</a:t>
            </a:r>
          </a:p>
          <a:p>
            <a:pPr lvl="6" rtl="0"/>
            <a:r>
              <a:rPr lang="ja-JP" altLang="en-US" noProof="0" dirty="0"/>
              <a:t>第 </a:t>
            </a:r>
            <a:r>
              <a:rPr lang="en-US" altLang="ja-JP" noProof="0" dirty="0"/>
              <a:t>7 </a:t>
            </a:r>
            <a:r>
              <a:rPr lang="ja-JP" altLang="en-US" noProof="0" dirty="0"/>
              <a:t>レベル</a:t>
            </a:r>
          </a:p>
          <a:p>
            <a:pPr lvl="7" rtl="0"/>
            <a:r>
              <a:rPr lang="ja-JP" altLang="en-US" noProof="0" dirty="0"/>
              <a:t>第 </a:t>
            </a:r>
            <a:r>
              <a:rPr lang="en-US" altLang="ja-JP" noProof="0" dirty="0"/>
              <a:t>8 </a:t>
            </a:r>
            <a:r>
              <a:rPr lang="ja-JP" altLang="en-US" noProof="0" dirty="0"/>
              <a:t>レベル</a:t>
            </a:r>
          </a:p>
          <a:p>
            <a:pPr lvl="8" rtl="0"/>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fld id="{AF4D288C-CF44-4932-AFE2-B1F79EA91A8C}" type="datetime1">
              <a:rPr lang="ja-JP" altLang="en-US" smtClean="0"/>
              <a:pPr/>
              <a:t>2022/9/1</a:t>
            </a:fld>
            <a:endParaRPr lang="ja-JP" altLang="en-US" dirty="0"/>
          </a:p>
        </p:txBody>
      </p:sp>
      <p:sp>
        <p:nvSpPr>
          <p:cNvPr id="5" name="フッター プレースホルダー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grpSp>
        <p:nvGrpSpPr>
          <p:cNvPr id="15" name="グループ 14"/>
          <p:cNvGrpSpPr/>
          <p:nvPr/>
        </p:nvGrpSpPr>
        <p:grpSpPr>
          <a:xfrm>
            <a:off x="1103376" y="1219201"/>
            <a:ext cx="9985248" cy="84403"/>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kumimoji="1" sz="1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829733" y="2292094"/>
            <a:ext cx="5266267" cy="1585640"/>
          </a:xfrm>
        </p:spPr>
        <p:txBody>
          <a:bodyPr rtlCol="0" anchor="ctr">
            <a:normAutofit/>
          </a:bodyPr>
          <a:lstStyle/>
          <a:p>
            <a:pPr rtl="0"/>
            <a:r>
              <a:rPr lang="ja-JP" altLang="en-US" sz="3600" dirty="0"/>
              <a:t>協議</a:t>
            </a:r>
            <a:br>
              <a:rPr lang="en-US" altLang="ja-JP" dirty="0"/>
            </a:br>
            <a:r>
              <a:rPr lang="ja-JP" altLang="en-US" sz="3600" dirty="0"/>
              <a:t>「学習指導案の作成と授業展開について」</a:t>
            </a:r>
          </a:p>
        </p:txBody>
      </p:sp>
      <p:sp>
        <p:nvSpPr>
          <p:cNvPr id="7" name="サブタイトル 6"/>
          <p:cNvSpPr>
            <a:spLocks noGrp="1"/>
          </p:cNvSpPr>
          <p:nvPr>
            <p:ph type="subTitle" idx="1"/>
          </p:nvPr>
        </p:nvSpPr>
        <p:spPr>
          <a:xfrm>
            <a:off x="829733" y="3970868"/>
            <a:ext cx="5734050" cy="651932"/>
          </a:xfrm>
        </p:spPr>
        <p:txBody>
          <a:bodyPr rtlCol="0">
            <a:normAutofit/>
          </a:bodyPr>
          <a:lstStyle/>
          <a:p>
            <a:r>
              <a:rPr lang="en-US" altLang="ja-JP" b="1" dirty="0"/>
              <a:t>8</a:t>
            </a:r>
            <a:r>
              <a:rPr lang="ja-JP" altLang="en-US" b="1" dirty="0"/>
              <a:t>月</a:t>
            </a:r>
            <a:r>
              <a:rPr lang="en-US" altLang="ja-JP" b="1" dirty="0"/>
              <a:t>25</a:t>
            </a:r>
            <a:r>
              <a:rPr lang="ja-JP" altLang="en-US" b="1" dirty="0"/>
              <a:t>日（木）４時限目　</a:t>
            </a:r>
            <a:r>
              <a:rPr lang="en-US" altLang="ja-JP" b="1" dirty="0"/>
              <a:t>15:45</a:t>
            </a:r>
            <a:r>
              <a:rPr lang="ja-JP" altLang="en-US" b="1" dirty="0"/>
              <a:t>～</a:t>
            </a:r>
            <a:r>
              <a:rPr lang="en-US" altLang="ja-JP" b="1" dirty="0"/>
              <a:t>17:15</a:t>
            </a:r>
            <a:endParaRPr lang="ja-JP" altLang="en-US" b="1" dirty="0"/>
          </a:p>
        </p:txBody>
      </p:sp>
      <p:sp>
        <p:nvSpPr>
          <p:cNvPr id="5" name="サブタイトル 6"/>
          <p:cNvSpPr txBox="1">
            <a:spLocks/>
          </p:cNvSpPr>
          <p:nvPr/>
        </p:nvSpPr>
        <p:spPr>
          <a:xfrm>
            <a:off x="829733" y="4715934"/>
            <a:ext cx="5734050" cy="330200"/>
          </a:xfrm>
          <a:prstGeom prst="rect">
            <a:avLst/>
          </a:prstGeom>
        </p:spPr>
        <p:txBody>
          <a:bodyPr vert="horz" lIns="0" tIns="45720" rIns="0" bIns="45720" rtlCol="0">
            <a:normAutofit lnSpcReduction="10000"/>
          </a:bodyPr>
          <a:lstStyle>
            <a:lvl1pPr marL="0" indent="0" algn="l" defTabSz="914400" rtl="0" eaLnBrk="1" latinLnBrk="0" hangingPunct="1">
              <a:lnSpc>
                <a:spcPct val="90000"/>
              </a:lnSpc>
              <a:spcBef>
                <a:spcPts val="0"/>
              </a:spcBef>
              <a:buFont typeface="Wingdings" panose="05000000000000000000" pitchFamily="2" charset="2"/>
              <a:buNone/>
              <a:defRPr kumimoji="1" sz="18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600"/>
              </a:spcBef>
              <a:buFont typeface="Wingdings" panose="05000000000000000000" pitchFamily="2" charset="2"/>
              <a:buNone/>
              <a:defRPr kumimoji="1" sz="2000" kern="1200">
                <a:solidFill>
                  <a:schemeClr val="tx1"/>
                </a:solidFill>
                <a:latin typeface="Meiryo UI" panose="020B0604030504040204" pitchFamily="50" charset="-128"/>
                <a:ea typeface="Meiryo UI" panose="020B0604030504040204" pitchFamily="50" charset="-128"/>
                <a:cs typeface="+mn-cs"/>
              </a:defRPr>
            </a:lvl2pPr>
            <a:lvl3pPr marL="914400" indent="0" algn="ctr" defTabSz="914400" rtl="0" eaLnBrk="1" latinLnBrk="0" hangingPunct="1">
              <a:lnSpc>
                <a:spcPct val="90000"/>
              </a:lnSpc>
              <a:spcBef>
                <a:spcPts val="600"/>
              </a:spcBef>
              <a:buFont typeface="Wingdings" panose="05000000000000000000" pitchFamily="2" charset="2"/>
              <a:buNone/>
              <a:defRPr kumimoji="1" sz="1800" kern="1200">
                <a:solidFill>
                  <a:schemeClr val="tx1"/>
                </a:solidFill>
                <a:latin typeface="Meiryo UI" panose="020B0604030504040204" pitchFamily="50" charset="-128"/>
                <a:ea typeface="Meiryo UI" panose="020B0604030504040204" pitchFamily="50" charset="-128"/>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9pPr>
          </a:lstStyle>
          <a:p>
            <a:r>
              <a:rPr lang="ja-JP" altLang="en-US" dirty="0"/>
              <a:t>神奈川県立海洋科学高等学校　総括教諭　小池　真純</a:t>
            </a:r>
          </a:p>
        </p:txBody>
      </p:sp>
      <p:sp>
        <p:nvSpPr>
          <p:cNvPr id="8" name="サブタイトル 6"/>
          <p:cNvSpPr txBox="1">
            <a:spLocks/>
          </p:cNvSpPr>
          <p:nvPr/>
        </p:nvSpPr>
        <p:spPr>
          <a:xfrm>
            <a:off x="9772153" y="4622800"/>
            <a:ext cx="2308529" cy="330200"/>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kumimoji="1" sz="18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600"/>
              </a:spcBef>
              <a:buFont typeface="Wingdings" panose="05000000000000000000" pitchFamily="2" charset="2"/>
              <a:buNone/>
              <a:defRPr kumimoji="1" sz="2000" kern="1200">
                <a:solidFill>
                  <a:schemeClr val="tx1"/>
                </a:solidFill>
                <a:latin typeface="Meiryo UI" panose="020B0604030504040204" pitchFamily="50" charset="-128"/>
                <a:ea typeface="Meiryo UI" panose="020B0604030504040204" pitchFamily="50" charset="-128"/>
                <a:cs typeface="+mn-cs"/>
              </a:defRPr>
            </a:lvl2pPr>
            <a:lvl3pPr marL="914400" indent="0" algn="ctr" defTabSz="914400" rtl="0" eaLnBrk="1" latinLnBrk="0" hangingPunct="1">
              <a:lnSpc>
                <a:spcPct val="90000"/>
              </a:lnSpc>
              <a:spcBef>
                <a:spcPts val="600"/>
              </a:spcBef>
              <a:buFont typeface="Wingdings" panose="05000000000000000000" pitchFamily="2" charset="2"/>
              <a:buNone/>
              <a:defRPr kumimoji="1" sz="1800" kern="1200">
                <a:solidFill>
                  <a:schemeClr val="tx1"/>
                </a:solidFill>
                <a:latin typeface="Meiryo UI" panose="020B0604030504040204" pitchFamily="50" charset="-128"/>
                <a:ea typeface="Meiryo UI" panose="020B0604030504040204" pitchFamily="50" charset="-128"/>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kumimoji="1" sz="1600" kern="1200">
                <a:solidFill>
                  <a:schemeClr val="tx1"/>
                </a:solidFill>
                <a:latin typeface="Meiryo UI" panose="020B0604030504040204" pitchFamily="50" charset="-128"/>
                <a:ea typeface="Meiryo UI" panose="020B0604030504040204" pitchFamily="50" charset="-128"/>
                <a:cs typeface="+mn-cs"/>
              </a:defRPr>
            </a:lvl9pPr>
          </a:lstStyle>
          <a:p>
            <a:r>
              <a:rPr lang="ja-JP" altLang="en-US" sz="1600" dirty="0"/>
              <a:t>水産海洋基礎カッター実習</a:t>
            </a:r>
          </a:p>
        </p:txBody>
      </p:sp>
      <p:pic>
        <p:nvPicPr>
          <p:cNvPr id="10" name="図 9">
            <a:extLst>
              <a:ext uri="{FF2B5EF4-FFF2-40B4-BE49-F238E27FC236}">
                <a16:creationId xmlns:a16="http://schemas.microsoft.com/office/drawing/2014/main" id="{A046EDE0-358F-AFAB-B470-0536FBF6C988}"/>
              </a:ext>
            </a:extLst>
          </p:cNvPr>
          <p:cNvPicPr>
            <a:picLocks noChangeAspect="1"/>
          </p:cNvPicPr>
          <p:nvPr/>
        </p:nvPicPr>
        <p:blipFill rotWithShape="1">
          <a:blip r:embed="rId3"/>
          <a:srcRect l="31370" t="21606" r="5305" b="21604"/>
          <a:stretch/>
        </p:blipFill>
        <p:spPr>
          <a:xfrm>
            <a:off x="6358227" y="1613509"/>
            <a:ext cx="5833773" cy="2942810"/>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授業展開について①</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10</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5052848"/>
          </a:xfrm>
        </p:spPr>
        <p:txBody>
          <a:bodyPr rtlCol="0">
            <a:normAutofit/>
          </a:bodyPr>
          <a:lstStyle/>
          <a:p>
            <a:pPr rtl="0"/>
            <a:r>
              <a:rPr lang="ja-JP" altLang="en-US" sz="3000" dirty="0"/>
              <a:t>これまでの「海洋情報技術」との違い</a:t>
            </a:r>
            <a:endParaRPr lang="en-US" altLang="ja-JP" sz="3000" dirty="0"/>
          </a:p>
          <a:p>
            <a:pPr marL="0" indent="0" rtl="0">
              <a:buNone/>
            </a:pPr>
            <a:r>
              <a:rPr lang="ja-JP" altLang="en-US" dirty="0"/>
              <a:t>　　＊「情報</a:t>
            </a:r>
            <a:r>
              <a:rPr lang="en-US" altLang="ja-JP" dirty="0"/>
              <a:t>Ⅰ</a:t>
            </a:r>
            <a:r>
              <a:rPr lang="ja-JP" altLang="en-US" dirty="0"/>
              <a:t>」の代替として、これまで以上に代替を意識した教科書を編成となっている。</a:t>
            </a:r>
            <a:endParaRPr lang="en-US" altLang="ja-JP" dirty="0"/>
          </a:p>
          <a:p>
            <a:pPr marL="0" indent="0" rtl="0">
              <a:buNone/>
            </a:pPr>
            <a:r>
              <a:rPr lang="ja-JP" altLang="en-US" dirty="0"/>
              <a:t>　　＊第３章第２節アプリケーションソフトウェアの使用方法は、大きく削られている。</a:t>
            </a:r>
            <a:endParaRPr lang="en-US" altLang="ja-JP" dirty="0"/>
          </a:p>
          <a:p>
            <a:pPr marL="0" indent="0" rtl="0">
              <a:buNone/>
            </a:pPr>
            <a:r>
              <a:rPr lang="ja-JP" altLang="en-US" dirty="0"/>
              <a:t>　　＊第３章第４節プログラミングが大きく増えている。</a:t>
            </a:r>
            <a:endParaRPr lang="en-US" altLang="ja-JP" dirty="0"/>
          </a:p>
          <a:p>
            <a:r>
              <a:rPr lang="ja-JP" altLang="en-US" sz="3000" dirty="0"/>
              <a:t>標準単位数について</a:t>
            </a:r>
            <a:endParaRPr lang="en-US" altLang="ja-JP" sz="3000" dirty="0"/>
          </a:p>
          <a:p>
            <a:pPr marL="0" indent="0">
              <a:buNone/>
            </a:pPr>
            <a:r>
              <a:rPr lang="ja-JP" altLang="en-US" dirty="0"/>
              <a:t>　　＊学習指導要領における想定単位は、２～６単位。専門教科の標準単位数は、各自治体が</a:t>
            </a:r>
            <a:endParaRPr lang="en-US" altLang="ja-JP" dirty="0"/>
          </a:p>
          <a:p>
            <a:pPr marL="0" indent="0">
              <a:spcBef>
                <a:spcPts val="0"/>
              </a:spcBef>
              <a:buNone/>
            </a:pPr>
            <a:r>
              <a:rPr lang="ja-JP" altLang="en-US" dirty="0"/>
              <a:t>　　　決定している。</a:t>
            </a:r>
            <a:endParaRPr lang="en-US" altLang="ja-JP" dirty="0"/>
          </a:p>
          <a:p>
            <a:pPr marL="0" indent="0">
              <a:buNone/>
            </a:pPr>
            <a:r>
              <a:rPr lang="ja-JP" altLang="en-US" dirty="0"/>
              <a:t>　　＊２単位で設置する場合、アプリケーションの使用方法はそこまで時間はかけられない。</a:t>
            </a:r>
            <a:endParaRPr lang="en-US" altLang="ja-JP" dirty="0"/>
          </a:p>
          <a:p>
            <a:pPr marL="0" indent="0">
              <a:buNone/>
            </a:pPr>
            <a:r>
              <a:rPr lang="ja-JP" altLang="en-US" dirty="0"/>
              <a:t>　　＊生徒の実態を踏まえてアプリケーションの使用方法にも力を入れる場合は、４単位以上の設　　　　</a:t>
            </a:r>
            <a:endParaRPr lang="en-US" altLang="ja-JP" dirty="0"/>
          </a:p>
          <a:p>
            <a:pPr marL="0" indent="0">
              <a:spcBef>
                <a:spcPts val="0"/>
              </a:spcBef>
              <a:buNone/>
            </a:pPr>
            <a:r>
              <a:rPr lang="ja-JP" altLang="en-US" dirty="0"/>
              <a:t>　　　置が求められる。</a:t>
            </a:r>
            <a:endParaRPr lang="en-US" altLang="ja-JP" dirty="0"/>
          </a:p>
        </p:txBody>
      </p:sp>
    </p:spTree>
    <p:extLst>
      <p:ext uri="{BB962C8B-B14F-4D97-AF65-F5344CB8AC3E}">
        <p14:creationId xmlns:p14="http://schemas.microsoft.com/office/powerpoint/2010/main" val="126072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授業展開について②</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11</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4667596"/>
          </a:xfrm>
        </p:spPr>
        <p:txBody>
          <a:bodyPr rtlCol="0">
            <a:normAutofit/>
          </a:bodyPr>
          <a:lstStyle/>
          <a:p>
            <a:pPr rtl="0"/>
            <a:r>
              <a:rPr lang="ja-JP" altLang="en-US" sz="3000" dirty="0"/>
              <a:t>内容の取扱いについて</a:t>
            </a:r>
            <a:r>
              <a:rPr lang="ja-JP" altLang="en-US" dirty="0"/>
              <a:t>（学習指導要領解説より）</a:t>
            </a:r>
            <a:endParaRPr lang="en-US" altLang="ja-JP" dirty="0"/>
          </a:p>
          <a:p>
            <a:pPr marL="0" indent="0">
              <a:buNone/>
            </a:pPr>
            <a:endParaRPr lang="en-US" altLang="ja-JP" sz="2500" dirty="0"/>
          </a:p>
          <a:p>
            <a:pPr marL="0" indent="0">
              <a:buNone/>
            </a:pPr>
            <a:endParaRPr lang="en-US" altLang="ja-JP" sz="2500" dirty="0"/>
          </a:p>
          <a:p>
            <a:pPr marL="0" indent="0">
              <a:buNone/>
            </a:pPr>
            <a:endParaRPr lang="en-US" altLang="ja-JP" sz="2500" dirty="0"/>
          </a:p>
          <a:p>
            <a:pPr marL="0" indent="0">
              <a:buNone/>
            </a:pPr>
            <a:r>
              <a:rPr lang="ja-JP" altLang="en-US" sz="2500" dirty="0"/>
              <a:t>＊教科書第５章　水産や海洋における情報技術の応用</a:t>
            </a:r>
            <a:endParaRPr lang="en-US" altLang="ja-JP" sz="2500" dirty="0"/>
          </a:p>
          <a:p>
            <a:pPr marL="0" indent="0">
              <a:buNone/>
            </a:pPr>
            <a:r>
              <a:rPr lang="ja-JP" altLang="en-US" sz="2500" dirty="0"/>
              <a:t>　　第１節　海洋の情報システム</a:t>
            </a:r>
            <a:endParaRPr lang="en-US" altLang="ja-JP" sz="2500" dirty="0"/>
          </a:p>
          <a:p>
            <a:pPr marL="0" indent="0">
              <a:buNone/>
            </a:pPr>
            <a:r>
              <a:rPr lang="ja-JP" altLang="en-US" sz="2500" dirty="0"/>
              <a:t>　　第２章　船舶の運航の情報システム</a:t>
            </a:r>
            <a:endParaRPr lang="en-US" altLang="ja-JP" sz="2500" dirty="0"/>
          </a:p>
          <a:p>
            <a:pPr marL="0" indent="0">
              <a:buNone/>
            </a:pPr>
            <a:r>
              <a:rPr lang="ja-JP" altLang="en-US" sz="2500" dirty="0"/>
              <a:t>　　第３章　水産の情報システム</a:t>
            </a:r>
          </a:p>
          <a:p>
            <a:pPr marL="0" indent="0" rtl="0">
              <a:buNone/>
            </a:pPr>
            <a:endParaRPr lang="en-US" altLang="ja-JP" dirty="0"/>
          </a:p>
        </p:txBody>
      </p:sp>
      <p:pic>
        <p:nvPicPr>
          <p:cNvPr id="3" name="図 2">
            <a:extLst>
              <a:ext uri="{FF2B5EF4-FFF2-40B4-BE49-F238E27FC236}">
                <a16:creationId xmlns:a16="http://schemas.microsoft.com/office/drawing/2014/main" id="{DA696BC2-05BA-6D39-7CEE-A6D6AEBCA603}"/>
              </a:ext>
            </a:extLst>
          </p:cNvPr>
          <p:cNvPicPr>
            <a:picLocks noChangeAspect="1"/>
          </p:cNvPicPr>
          <p:nvPr/>
        </p:nvPicPr>
        <p:blipFill rotWithShape="1">
          <a:blip r:embed="rId3">
            <a:clrChange>
              <a:clrFrom>
                <a:srgbClr val="FFFFFF"/>
              </a:clrFrom>
              <a:clrTo>
                <a:srgbClr val="FFFFFF">
                  <a:alpha val="0"/>
                </a:srgbClr>
              </a:clrTo>
            </a:clrChange>
          </a:blip>
          <a:srcRect l="16875" t="25632" r="18137" b="53793"/>
          <a:stretch/>
        </p:blipFill>
        <p:spPr>
          <a:xfrm>
            <a:off x="1316420" y="2173387"/>
            <a:ext cx="7923282" cy="1411015"/>
          </a:xfrm>
          <a:prstGeom prst="rect">
            <a:avLst/>
          </a:prstGeom>
        </p:spPr>
      </p:pic>
      <p:cxnSp>
        <p:nvCxnSpPr>
          <p:cNvPr id="6" name="直線コネクタ 5">
            <a:extLst>
              <a:ext uri="{FF2B5EF4-FFF2-40B4-BE49-F238E27FC236}">
                <a16:creationId xmlns:a16="http://schemas.microsoft.com/office/drawing/2014/main" id="{3BAA15B2-E4E5-7102-BB75-3B221675266F}"/>
              </a:ext>
            </a:extLst>
          </p:cNvPr>
          <p:cNvCxnSpPr/>
          <p:nvPr/>
        </p:nvCxnSpPr>
        <p:spPr>
          <a:xfrm>
            <a:off x="2735317" y="2878894"/>
            <a:ext cx="38704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吹き出し: 四角形 6">
            <a:extLst>
              <a:ext uri="{FF2B5EF4-FFF2-40B4-BE49-F238E27FC236}">
                <a16:creationId xmlns:a16="http://schemas.microsoft.com/office/drawing/2014/main" id="{089CA143-BBD9-7525-3FB0-9FBDCCA2753D}"/>
              </a:ext>
            </a:extLst>
          </p:cNvPr>
          <p:cNvSpPr/>
          <p:nvPr/>
        </p:nvSpPr>
        <p:spPr>
          <a:xfrm>
            <a:off x="8939048" y="4226984"/>
            <a:ext cx="1631731" cy="369331"/>
          </a:xfrm>
          <a:prstGeom prst="wedgeRectCallout">
            <a:avLst>
              <a:gd name="adj1" fmla="val -88949"/>
              <a:gd name="adj2" fmla="val -659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指導項目</a:t>
            </a:r>
          </a:p>
        </p:txBody>
      </p:sp>
      <p:sp>
        <p:nvSpPr>
          <p:cNvPr id="8" name="右中かっこ 7">
            <a:extLst>
              <a:ext uri="{FF2B5EF4-FFF2-40B4-BE49-F238E27FC236}">
                <a16:creationId xmlns:a16="http://schemas.microsoft.com/office/drawing/2014/main" id="{579D44FD-0C37-E17A-5C09-CD79F82C4633}"/>
              </a:ext>
            </a:extLst>
          </p:cNvPr>
          <p:cNvSpPr/>
          <p:nvPr/>
        </p:nvSpPr>
        <p:spPr>
          <a:xfrm>
            <a:off x="6298324" y="4564117"/>
            <a:ext cx="386255" cy="1513490"/>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9093BD3-94F6-6BC3-384C-3845F5CFCD59}"/>
              </a:ext>
            </a:extLst>
          </p:cNvPr>
          <p:cNvSpPr txBox="1"/>
          <p:nvPr/>
        </p:nvSpPr>
        <p:spPr>
          <a:xfrm>
            <a:off x="6684579" y="5133335"/>
            <a:ext cx="2719552" cy="369332"/>
          </a:xfrm>
          <a:prstGeom prst="rect">
            <a:avLst/>
          </a:prstGeom>
          <a:solidFill>
            <a:schemeClr val="tx1"/>
          </a:solidFill>
          <a:ln>
            <a:noFill/>
          </a:ln>
        </p:spPr>
        <p:txBody>
          <a:bodyPr wrap="square" rtlCol="0">
            <a:spAutoFit/>
          </a:bodyPr>
          <a:lstStyle/>
          <a:p>
            <a:pPr algn="ctr"/>
            <a:r>
              <a:rPr kumimoji="1" lang="ja-JP" altLang="en-US" dirty="0">
                <a:solidFill>
                  <a:schemeClr val="bg1"/>
                </a:solidFill>
              </a:rPr>
              <a:t>ア～ウに相当するもの</a:t>
            </a:r>
          </a:p>
        </p:txBody>
      </p:sp>
      <p:sp>
        <p:nvSpPr>
          <p:cNvPr id="10" name="吹き出し: 折線 9">
            <a:extLst>
              <a:ext uri="{FF2B5EF4-FFF2-40B4-BE49-F238E27FC236}">
                <a16:creationId xmlns:a16="http://schemas.microsoft.com/office/drawing/2014/main" id="{908FB11B-49A5-9F45-E9D7-7ECBC2A0A9AB}"/>
              </a:ext>
            </a:extLst>
          </p:cNvPr>
          <p:cNvSpPr/>
          <p:nvPr/>
        </p:nvSpPr>
        <p:spPr>
          <a:xfrm>
            <a:off x="6039124" y="3369603"/>
            <a:ext cx="4650828" cy="429597"/>
          </a:xfrm>
          <a:prstGeom prst="borderCallout2">
            <a:avLst>
              <a:gd name="adj1" fmla="val 18750"/>
              <a:gd name="adj2" fmla="val -8333"/>
              <a:gd name="adj3" fmla="val 18750"/>
              <a:gd name="adj4" fmla="val -16667"/>
              <a:gd name="adj5" fmla="val -118700"/>
              <a:gd name="adj6" fmla="val -2343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１つ以上を扱う。ゼロは不可。全ては可。</a:t>
            </a:r>
          </a:p>
        </p:txBody>
      </p:sp>
    </p:spTree>
    <p:extLst>
      <p:ext uri="{BB962C8B-B14F-4D97-AF65-F5344CB8AC3E}">
        <p14:creationId xmlns:p14="http://schemas.microsoft.com/office/powerpoint/2010/main" val="95807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指導項目ごとの評価規準について</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12</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5052848"/>
          </a:xfrm>
        </p:spPr>
        <p:txBody>
          <a:bodyPr rtlCol="0">
            <a:normAutofit/>
          </a:bodyPr>
          <a:lstStyle/>
          <a:p>
            <a:r>
              <a:rPr lang="ja-JP" altLang="en-US" dirty="0"/>
              <a:t>学習指導要領　各教科の「第２款　各科目」における科目の目標</a:t>
            </a:r>
            <a:endParaRPr lang="en-US" altLang="ja-JP" dirty="0"/>
          </a:p>
          <a:p>
            <a:pPr marL="0" indent="0" rtl="0">
              <a:buNone/>
            </a:pPr>
            <a:r>
              <a:rPr lang="ja-JP" altLang="en-US" dirty="0"/>
              <a:t>（１）知識及び技術に関する目標</a:t>
            </a:r>
            <a:endParaRPr lang="en-US" altLang="ja-JP" dirty="0"/>
          </a:p>
          <a:p>
            <a:pPr marL="0" indent="0" rtl="0">
              <a:buNone/>
            </a:pPr>
            <a:r>
              <a:rPr lang="ja-JP" altLang="en-US" dirty="0"/>
              <a:t>（２）思考力、判断力、表現力等に関する目標</a:t>
            </a:r>
            <a:endParaRPr lang="en-US" altLang="ja-JP" dirty="0"/>
          </a:p>
          <a:p>
            <a:pPr marL="0" indent="0" rtl="0">
              <a:buNone/>
            </a:pPr>
            <a:r>
              <a:rPr lang="ja-JP" altLang="en-US" dirty="0"/>
              <a:t>（３）学びに向かう力、人間性等に関する目標</a:t>
            </a:r>
            <a:endParaRPr lang="en-US" altLang="ja-JP" dirty="0"/>
          </a:p>
          <a:p>
            <a:pPr marL="0" indent="0" rtl="0">
              <a:spcBef>
                <a:spcPts val="2400"/>
              </a:spcBef>
              <a:buNone/>
            </a:pPr>
            <a:r>
              <a:rPr lang="ja-JP" altLang="en-US" dirty="0"/>
              <a:t>　　　　　科目の目標に対する「評価の観点の趣旨」を各学校（科目担当）において作成する</a:t>
            </a:r>
            <a:endParaRPr lang="en-US" altLang="ja-JP" dirty="0"/>
          </a:p>
          <a:p>
            <a:pPr marL="0" indent="0" rtl="0">
              <a:buNone/>
            </a:pPr>
            <a:endParaRPr lang="en-US" altLang="ja-JP" dirty="0"/>
          </a:p>
          <a:p>
            <a:r>
              <a:rPr lang="ja-JP" altLang="en-US" dirty="0"/>
              <a:t>指導項目ごとの評価規準について、学習指導要領解説の「２　内容 </a:t>
            </a:r>
            <a:r>
              <a:rPr lang="en-US" altLang="ja-JP" dirty="0"/>
              <a:t>〔</a:t>
            </a:r>
            <a:r>
              <a:rPr lang="ja-JP" altLang="en-US" dirty="0"/>
              <a:t>指導項目</a:t>
            </a:r>
            <a:r>
              <a:rPr lang="en-US" altLang="ja-JP" dirty="0"/>
              <a:t>〕 </a:t>
            </a:r>
            <a:r>
              <a:rPr lang="ja-JP" altLang="en-US" dirty="0"/>
              <a:t>」の記載はそのまま学習指導の目標となりうるものであることから、記載事項の文末を「～すること」から「～している」と変換したものが評価規準となる。</a:t>
            </a:r>
            <a:endParaRPr lang="en-US" altLang="ja-JP" dirty="0"/>
          </a:p>
          <a:p>
            <a:pPr marL="0" indent="0">
              <a:buNone/>
            </a:pPr>
            <a:r>
              <a:rPr lang="ja-JP" altLang="en-US" dirty="0"/>
              <a:t>　例：「第１章　水産や海洋における情報技術」における評価規準　「知識・技術」</a:t>
            </a:r>
            <a:endParaRPr lang="en-US" altLang="ja-JP" dirty="0"/>
          </a:p>
          <a:p>
            <a:pPr marL="0" indent="0">
              <a:buNone/>
            </a:pPr>
            <a:r>
              <a:rPr lang="ja-JP" altLang="en-US" dirty="0"/>
              <a:t>　　　水産や海洋における情報技術の役割や情報化の進展に伴う諸問題を理解</a:t>
            </a:r>
            <a:r>
              <a:rPr lang="ja-JP" altLang="en-US" dirty="0">
                <a:solidFill>
                  <a:srgbClr val="FF0000"/>
                </a:solidFill>
              </a:rPr>
              <a:t>している</a:t>
            </a:r>
            <a:endParaRPr lang="en-US" altLang="ja-JP" dirty="0">
              <a:solidFill>
                <a:srgbClr val="FF0000"/>
              </a:solidFill>
            </a:endParaRPr>
          </a:p>
        </p:txBody>
      </p:sp>
      <p:sp>
        <p:nvSpPr>
          <p:cNvPr id="2" name="矢印: 右 1">
            <a:extLst>
              <a:ext uri="{FF2B5EF4-FFF2-40B4-BE49-F238E27FC236}">
                <a16:creationId xmlns:a16="http://schemas.microsoft.com/office/drawing/2014/main" id="{FC1ECBE6-570C-36D6-4192-3B9E2679466F}"/>
              </a:ext>
            </a:extLst>
          </p:cNvPr>
          <p:cNvSpPr/>
          <p:nvPr/>
        </p:nvSpPr>
        <p:spPr>
          <a:xfrm>
            <a:off x="1411014" y="3673366"/>
            <a:ext cx="441434" cy="315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936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単元の評価規準について①</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13</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5052848"/>
          </a:xfrm>
        </p:spPr>
        <p:txBody>
          <a:bodyPr rtlCol="0">
            <a:normAutofit/>
          </a:bodyPr>
          <a:lstStyle/>
          <a:p>
            <a:r>
              <a:rPr lang="ja-JP" altLang="en-US" dirty="0"/>
              <a:t>単元の評価基準の作成（国研：学習評価に関する参考資料より）</a:t>
            </a:r>
            <a:endParaRPr lang="en-US" altLang="ja-JP" dirty="0"/>
          </a:p>
          <a:p>
            <a:pPr marL="0" indent="0">
              <a:buNone/>
            </a:pPr>
            <a:r>
              <a:rPr lang="ja-JP" altLang="en-US" dirty="0"/>
              <a:t>　　①</a:t>
            </a:r>
            <a:r>
              <a:rPr lang="en-US" altLang="ja-JP" dirty="0"/>
              <a:t>〔</a:t>
            </a:r>
            <a:r>
              <a:rPr lang="ja-JP" altLang="en-US" dirty="0"/>
              <a:t>指導項目</a:t>
            </a:r>
            <a:r>
              <a:rPr lang="en-US" altLang="ja-JP" dirty="0"/>
              <a:t>〕</a:t>
            </a:r>
            <a:r>
              <a:rPr lang="ja-JP" altLang="en-US" dirty="0"/>
              <a:t>を基に、単元全体をとおして、</a:t>
            </a:r>
            <a:r>
              <a:rPr lang="ja-JP" altLang="en-US" dirty="0">
                <a:solidFill>
                  <a:srgbClr val="FF0000"/>
                </a:solidFill>
              </a:rPr>
              <a:t>単元の目標</a:t>
            </a:r>
            <a:r>
              <a:rPr lang="ja-JP" altLang="en-US" dirty="0"/>
              <a:t>を作成する。</a:t>
            </a:r>
            <a:endParaRPr lang="en-US" altLang="ja-JP" dirty="0"/>
          </a:p>
          <a:p>
            <a:pPr marL="0" indent="0">
              <a:buNone/>
            </a:pPr>
            <a:r>
              <a:rPr lang="ja-JP" altLang="en-US" dirty="0"/>
              <a:t>　　②「</a:t>
            </a:r>
            <a:r>
              <a:rPr lang="en-US" altLang="ja-JP" dirty="0"/>
              <a:t>〔</a:t>
            </a:r>
            <a:r>
              <a:rPr lang="ja-JP" altLang="en-US" dirty="0"/>
              <a:t>指導項目</a:t>
            </a:r>
            <a:r>
              <a:rPr lang="en-US" altLang="ja-JP" dirty="0"/>
              <a:t>〕</a:t>
            </a:r>
            <a:r>
              <a:rPr lang="ja-JP" altLang="en-US"/>
              <a:t>ごとの評価規準」</a:t>
            </a:r>
            <a:r>
              <a:rPr lang="ja-JP" altLang="en-US" dirty="0"/>
              <a:t>を基に、具体的な学習活動から目指すべき学習状況としての</a:t>
            </a:r>
            <a:endParaRPr lang="en-US" altLang="ja-JP" dirty="0"/>
          </a:p>
          <a:p>
            <a:pPr marL="0" indent="0">
              <a:spcBef>
                <a:spcPts val="0"/>
              </a:spcBef>
              <a:buNone/>
            </a:pPr>
            <a:r>
              <a:rPr lang="ja-JP" altLang="en-US" dirty="0"/>
              <a:t>　　　生徒の姿を想定し、</a:t>
            </a:r>
            <a:r>
              <a:rPr lang="ja-JP" altLang="en-US" dirty="0">
                <a:solidFill>
                  <a:srgbClr val="FF0000"/>
                </a:solidFill>
              </a:rPr>
              <a:t>単元</a:t>
            </a:r>
            <a:r>
              <a:rPr lang="ja-JP" altLang="en-US">
                <a:solidFill>
                  <a:srgbClr val="FF0000"/>
                </a:solidFill>
              </a:rPr>
              <a:t>の評価規準</a:t>
            </a:r>
            <a:r>
              <a:rPr lang="ja-JP" altLang="en-US"/>
              <a:t>を</a:t>
            </a:r>
            <a:r>
              <a:rPr lang="ja-JP" altLang="en-US" dirty="0"/>
              <a:t>作成する。</a:t>
            </a:r>
            <a:endParaRPr lang="en-US" altLang="ja-JP" dirty="0"/>
          </a:p>
          <a:p>
            <a:pPr marL="0" indent="0">
              <a:buNone/>
            </a:pPr>
            <a:r>
              <a:rPr lang="ja-JP" altLang="en-US" dirty="0"/>
              <a:t>　例：「第１章　水産や海洋における情報技術　</a:t>
            </a:r>
            <a:r>
              <a:rPr lang="en-US" altLang="ja-JP" dirty="0"/>
              <a:t>2-1</a:t>
            </a:r>
            <a:r>
              <a:rPr lang="ja-JP" altLang="en-US" dirty="0"/>
              <a:t>　情報セキュリティ」</a:t>
            </a:r>
            <a:endParaRPr lang="en-US" altLang="ja-JP" dirty="0"/>
          </a:p>
          <a:p>
            <a:pPr marL="0" indent="0">
              <a:buNone/>
            </a:pPr>
            <a:r>
              <a:rPr lang="ja-JP" altLang="en-US" dirty="0"/>
              <a:t>　　「知識・技術」の場合</a:t>
            </a:r>
            <a:endParaRPr lang="en-US" altLang="ja-JP" dirty="0"/>
          </a:p>
          <a:p>
            <a:pPr marL="0" indent="0">
              <a:buNone/>
            </a:pPr>
            <a:r>
              <a:rPr lang="ja-JP" altLang="en-US" dirty="0"/>
              <a:t>　</a:t>
            </a:r>
            <a:r>
              <a:rPr lang="en-US" altLang="ja-JP" dirty="0"/>
              <a:t>〔</a:t>
            </a:r>
            <a:r>
              <a:rPr lang="ja-JP" altLang="en-US" dirty="0"/>
              <a:t>指導項目</a:t>
            </a:r>
            <a:r>
              <a:rPr lang="en-US" altLang="ja-JP" dirty="0"/>
              <a:t>〕</a:t>
            </a:r>
            <a:r>
              <a:rPr lang="ja-JP" altLang="en-US" dirty="0"/>
              <a:t>・・・学習指導要領解説より</a:t>
            </a:r>
            <a:endParaRPr lang="en-US" altLang="ja-JP" dirty="0"/>
          </a:p>
          <a:p>
            <a:pPr marL="0" indent="0">
              <a:buNone/>
            </a:pPr>
            <a:r>
              <a:rPr lang="ja-JP" altLang="en-US" dirty="0"/>
              <a:t>　　水産や海洋における情報技術の役割や情報化の進展に伴う諸問題を</a:t>
            </a:r>
            <a:r>
              <a:rPr lang="ja-JP" altLang="en-US" u="sng" dirty="0"/>
              <a:t>理解すること</a:t>
            </a:r>
            <a:endParaRPr lang="en-US" altLang="ja-JP" u="sng" dirty="0"/>
          </a:p>
          <a:p>
            <a:pPr marL="0" indent="0">
              <a:buNone/>
            </a:pPr>
            <a:r>
              <a:rPr lang="ja-JP" altLang="en-US" dirty="0"/>
              <a:t>　</a:t>
            </a:r>
            <a:r>
              <a:rPr lang="en-US" altLang="ja-JP" dirty="0"/>
              <a:t>〔</a:t>
            </a:r>
            <a:r>
              <a:rPr lang="ja-JP" altLang="en-US" dirty="0">
                <a:solidFill>
                  <a:srgbClr val="FF0000"/>
                </a:solidFill>
              </a:rPr>
              <a:t>単元の目標</a:t>
            </a:r>
            <a:r>
              <a:rPr lang="en-US" altLang="ja-JP" dirty="0"/>
              <a:t>〕</a:t>
            </a:r>
            <a:r>
              <a:rPr lang="ja-JP" altLang="en-US" dirty="0"/>
              <a:t>・・・</a:t>
            </a:r>
            <a:r>
              <a:rPr lang="ja-JP" altLang="en-US" dirty="0">
                <a:solidFill>
                  <a:srgbClr val="FF0000"/>
                </a:solidFill>
              </a:rPr>
              <a:t>各学校で作成</a:t>
            </a:r>
            <a:endParaRPr lang="en-US" altLang="ja-JP" dirty="0">
              <a:solidFill>
                <a:srgbClr val="FF0000"/>
              </a:solidFill>
            </a:endParaRPr>
          </a:p>
          <a:p>
            <a:pPr marL="0" indent="0">
              <a:buNone/>
            </a:pPr>
            <a:r>
              <a:rPr lang="ja-JP" altLang="en-US" dirty="0"/>
              <a:t>　　（例）情報セキュリティについて情報化の進展に伴う諸問題を理解する。また、コンピュータによる</a:t>
            </a:r>
            <a:endParaRPr lang="en-US" altLang="ja-JP" dirty="0"/>
          </a:p>
          <a:p>
            <a:pPr marL="0" indent="0">
              <a:spcBef>
                <a:spcPts val="0"/>
              </a:spcBef>
              <a:buNone/>
            </a:pPr>
            <a:r>
              <a:rPr lang="ja-JP" altLang="en-US" dirty="0"/>
              <a:t>           犯罪や迷惑行為が社会に及ぼす影響、様々な不正行為とその対策について理解する。</a:t>
            </a:r>
            <a:endParaRPr lang="en-US" altLang="ja-JP" dirty="0"/>
          </a:p>
        </p:txBody>
      </p:sp>
    </p:spTree>
    <p:extLst>
      <p:ext uri="{BB962C8B-B14F-4D97-AF65-F5344CB8AC3E}">
        <p14:creationId xmlns:p14="http://schemas.microsoft.com/office/powerpoint/2010/main" val="355510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単元の評価規準について②</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14</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5052848"/>
          </a:xfrm>
        </p:spPr>
        <p:txBody>
          <a:bodyPr rtlCol="0">
            <a:normAutofit/>
          </a:bodyPr>
          <a:lstStyle/>
          <a:p>
            <a:pPr marL="0" indent="0">
              <a:buNone/>
            </a:pPr>
            <a:r>
              <a:rPr lang="ja-JP" altLang="en-US" dirty="0"/>
              <a:t>　</a:t>
            </a:r>
            <a:r>
              <a:rPr lang="en-US" altLang="ja-JP" dirty="0"/>
              <a:t>〔</a:t>
            </a:r>
            <a:r>
              <a:rPr lang="ja-JP" altLang="en-US" dirty="0"/>
              <a:t>単元の目標</a:t>
            </a:r>
            <a:r>
              <a:rPr lang="en-US" altLang="ja-JP" dirty="0"/>
              <a:t>〕</a:t>
            </a:r>
            <a:r>
              <a:rPr lang="ja-JP" altLang="en-US" dirty="0"/>
              <a:t>・・・各学校で作成</a:t>
            </a:r>
            <a:endParaRPr lang="en-US" altLang="ja-JP" dirty="0"/>
          </a:p>
          <a:p>
            <a:pPr marL="0" indent="0">
              <a:buNone/>
            </a:pPr>
            <a:r>
              <a:rPr lang="ja-JP" altLang="en-US" dirty="0"/>
              <a:t>　　（例）</a:t>
            </a:r>
            <a:r>
              <a:rPr lang="ja-JP" altLang="en-US" dirty="0">
                <a:solidFill>
                  <a:srgbClr val="0070C0"/>
                </a:solidFill>
              </a:rPr>
              <a:t>情報セキュリティについて情報化の進展に伴う諸問題を理解する</a:t>
            </a:r>
            <a:r>
              <a:rPr lang="ja-JP" altLang="en-US" dirty="0"/>
              <a:t>。また、</a:t>
            </a:r>
            <a:r>
              <a:rPr lang="ja-JP" altLang="en-US" dirty="0">
                <a:solidFill>
                  <a:srgbClr val="FFC000"/>
                </a:solidFill>
              </a:rPr>
              <a:t>コンピュータによる</a:t>
            </a:r>
            <a:endParaRPr lang="en-US" altLang="ja-JP" dirty="0">
              <a:solidFill>
                <a:srgbClr val="FFC000"/>
              </a:solidFill>
            </a:endParaRPr>
          </a:p>
          <a:p>
            <a:pPr marL="0" indent="0">
              <a:spcBef>
                <a:spcPts val="0"/>
              </a:spcBef>
              <a:buNone/>
            </a:pPr>
            <a:r>
              <a:rPr lang="ja-JP" altLang="en-US" dirty="0">
                <a:solidFill>
                  <a:srgbClr val="FFC000"/>
                </a:solidFill>
              </a:rPr>
              <a:t>           犯罪や迷惑行為が社会に及ぼす影響、様々な不正行為とその対策について理解する</a:t>
            </a:r>
            <a:r>
              <a:rPr lang="ja-JP" altLang="en-US" dirty="0"/>
              <a:t>。</a:t>
            </a:r>
            <a:endParaRPr lang="en-US" altLang="ja-JP" dirty="0"/>
          </a:p>
          <a:p>
            <a:pPr marL="0" indent="0">
              <a:spcBef>
                <a:spcPts val="0"/>
              </a:spcBef>
              <a:buNone/>
            </a:pPr>
            <a:endParaRPr lang="en-US" altLang="ja-JP" dirty="0"/>
          </a:p>
          <a:p>
            <a:pPr marL="0" indent="0">
              <a:spcBef>
                <a:spcPts val="0"/>
              </a:spcBef>
              <a:buNone/>
            </a:pPr>
            <a:r>
              <a:rPr lang="ja-JP" altLang="en-US" dirty="0"/>
              <a:t>　</a:t>
            </a:r>
            <a:r>
              <a:rPr lang="en-US" altLang="ja-JP" dirty="0"/>
              <a:t>〔</a:t>
            </a:r>
            <a:r>
              <a:rPr lang="ja-JP" altLang="en-US" dirty="0">
                <a:solidFill>
                  <a:srgbClr val="FF0000"/>
                </a:solidFill>
              </a:rPr>
              <a:t>単元の評価規準</a:t>
            </a:r>
            <a:r>
              <a:rPr lang="en-US" altLang="ja-JP" dirty="0"/>
              <a:t>〕</a:t>
            </a:r>
            <a:r>
              <a:rPr lang="ja-JP" altLang="en-US" dirty="0"/>
              <a:t>・・・</a:t>
            </a:r>
            <a:r>
              <a:rPr lang="ja-JP" altLang="en-US" dirty="0">
                <a:solidFill>
                  <a:srgbClr val="FF0000"/>
                </a:solidFill>
              </a:rPr>
              <a:t>各学校で作成</a:t>
            </a:r>
            <a:endParaRPr lang="en-US" altLang="ja-JP" dirty="0">
              <a:solidFill>
                <a:srgbClr val="FF0000"/>
              </a:solidFill>
            </a:endParaRPr>
          </a:p>
          <a:p>
            <a:pPr marL="0" indent="0">
              <a:buNone/>
            </a:pPr>
            <a:r>
              <a:rPr lang="ja-JP" altLang="en-US" dirty="0"/>
              <a:t>　　（例）</a:t>
            </a:r>
            <a:r>
              <a:rPr lang="ja-JP" altLang="en-US" dirty="0">
                <a:solidFill>
                  <a:srgbClr val="0070C0"/>
                </a:solidFill>
              </a:rPr>
              <a:t>●</a:t>
            </a:r>
            <a:r>
              <a:rPr lang="ja-JP" altLang="en-US" dirty="0"/>
              <a:t>情報セキュリティについて情報化の進展に伴う諸問題を理解</a:t>
            </a:r>
            <a:r>
              <a:rPr lang="ja-JP" altLang="en-US" dirty="0">
                <a:solidFill>
                  <a:srgbClr val="FF0000"/>
                </a:solidFill>
              </a:rPr>
              <a:t>している</a:t>
            </a:r>
            <a:r>
              <a:rPr lang="ja-JP" altLang="en-US" dirty="0"/>
              <a:t>。</a:t>
            </a:r>
            <a:endParaRPr lang="en-US" altLang="ja-JP" dirty="0"/>
          </a:p>
          <a:p>
            <a:pPr marL="0" indent="0">
              <a:buNone/>
            </a:pPr>
            <a:r>
              <a:rPr lang="ja-JP" altLang="en-US" dirty="0"/>
              <a:t>　　　　　　</a:t>
            </a:r>
            <a:r>
              <a:rPr lang="ja-JP" altLang="en-US" sz="1000" dirty="0"/>
              <a:t>　</a:t>
            </a:r>
            <a:r>
              <a:rPr lang="ja-JP" altLang="en-US" dirty="0">
                <a:solidFill>
                  <a:srgbClr val="FFC000"/>
                </a:solidFill>
              </a:rPr>
              <a:t>●</a:t>
            </a:r>
            <a:r>
              <a:rPr lang="ja-JP" altLang="en-US" dirty="0"/>
              <a:t>コンピュータによる犯罪や迷惑行為が社会に及ぼす影響、様々な不正行為とその対策</a:t>
            </a:r>
            <a:endParaRPr lang="en-US" altLang="ja-JP" dirty="0"/>
          </a:p>
          <a:p>
            <a:pPr marL="0" indent="0">
              <a:spcBef>
                <a:spcPts val="0"/>
              </a:spcBef>
              <a:buNone/>
            </a:pPr>
            <a:r>
              <a:rPr lang="ja-JP" altLang="en-US" dirty="0"/>
              <a:t>　　　　　　　について理解</a:t>
            </a:r>
            <a:r>
              <a:rPr lang="ja-JP" altLang="en-US" dirty="0">
                <a:solidFill>
                  <a:srgbClr val="FF0000"/>
                </a:solidFill>
              </a:rPr>
              <a:t>している</a:t>
            </a:r>
            <a:r>
              <a:rPr lang="ja-JP" altLang="en-US" dirty="0"/>
              <a:t>。</a:t>
            </a:r>
            <a:endParaRPr lang="en-US" altLang="ja-JP" dirty="0"/>
          </a:p>
          <a:p>
            <a:pPr marL="0" indent="0">
              <a:buNone/>
            </a:pPr>
            <a:r>
              <a:rPr lang="ja-JP" altLang="en-US" dirty="0"/>
              <a:t>　単元の評価規準作成のポイント（国研：学習評価に関する参考資料より）</a:t>
            </a:r>
            <a:endParaRPr lang="en-US" altLang="ja-JP" dirty="0"/>
          </a:p>
          <a:p>
            <a:pPr marL="0" indent="0">
              <a:buNone/>
            </a:pPr>
            <a:r>
              <a:rPr lang="ja-JP" altLang="en-US" dirty="0"/>
              <a:t>　</a:t>
            </a:r>
            <a:r>
              <a:rPr lang="en-US" altLang="ja-JP" dirty="0"/>
              <a:t>(1)</a:t>
            </a:r>
            <a:r>
              <a:rPr lang="ja-JP" altLang="en-US" dirty="0"/>
              <a:t>　知識・技術</a:t>
            </a:r>
            <a:endParaRPr lang="en-US" altLang="ja-JP" dirty="0"/>
          </a:p>
          <a:p>
            <a:pPr marL="0" indent="0">
              <a:buNone/>
            </a:pPr>
            <a:r>
              <a:rPr lang="ja-JP" altLang="en-US" dirty="0"/>
              <a:t>　　　学習の過程を通した知識及び技術の習得状況について評価を行うとともに、それらを既有の知</a:t>
            </a:r>
            <a:endParaRPr lang="en-US" altLang="ja-JP" dirty="0"/>
          </a:p>
          <a:p>
            <a:pPr marL="0" indent="0">
              <a:spcBef>
                <a:spcPts val="0"/>
              </a:spcBef>
              <a:buNone/>
            </a:pPr>
            <a:r>
              <a:rPr lang="ja-JP" altLang="en-US" dirty="0"/>
              <a:t>　　識及び技術と関連付けたり活用したりする中で、他の学習や生活の場面でも活用できる程度に</a:t>
            </a:r>
            <a:endParaRPr lang="en-US" altLang="ja-JP" dirty="0"/>
          </a:p>
          <a:p>
            <a:pPr marL="0" indent="0">
              <a:spcBef>
                <a:spcPts val="0"/>
              </a:spcBef>
              <a:buNone/>
            </a:pPr>
            <a:r>
              <a:rPr lang="ja-JP" altLang="en-US" dirty="0"/>
              <a:t>　　概念等を理解したり、技術を習得したりしているかについて評価する。</a:t>
            </a:r>
            <a:endParaRPr lang="en-US" altLang="ja-JP" dirty="0"/>
          </a:p>
        </p:txBody>
      </p:sp>
      <p:sp>
        <p:nvSpPr>
          <p:cNvPr id="2" name="矢印: 左カーブ 1">
            <a:extLst>
              <a:ext uri="{FF2B5EF4-FFF2-40B4-BE49-F238E27FC236}">
                <a16:creationId xmlns:a16="http://schemas.microsoft.com/office/drawing/2014/main" id="{41B631D6-0F41-27D7-A2C7-2ED490C759D7}"/>
              </a:ext>
            </a:extLst>
          </p:cNvPr>
          <p:cNvSpPr/>
          <p:nvPr/>
        </p:nvSpPr>
        <p:spPr>
          <a:xfrm flipH="1">
            <a:off x="870437" y="2218694"/>
            <a:ext cx="633048" cy="15180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97841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海洋情報技術検定について</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15</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4667596"/>
          </a:xfrm>
        </p:spPr>
        <p:txBody>
          <a:bodyPr rtlCol="0">
            <a:normAutofit/>
          </a:bodyPr>
          <a:lstStyle/>
          <a:p>
            <a:pPr rtl="0"/>
            <a:r>
              <a:rPr lang="ja-JP" altLang="en-US" sz="3000" dirty="0"/>
              <a:t>令和４年度入学生から海洋情報技術検定も新学習指導要領を踏まえた内容に改訂（旧指導要領対応版も用意）</a:t>
            </a:r>
            <a:endParaRPr lang="en-US" altLang="ja-JP" sz="3000" dirty="0"/>
          </a:p>
          <a:p>
            <a:pPr rtl="0"/>
            <a:r>
              <a:rPr lang="ja-JP" altLang="en-US" sz="3000" dirty="0"/>
              <a:t>新教科書を踏まえた模擬問題や問題集を用意</a:t>
            </a:r>
            <a:endParaRPr lang="en-US" altLang="ja-JP" sz="3000" dirty="0"/>
          </a:p>
          <a:p>
            <a:pPr rtl="0"/>
            <a:r>
              <a:rPr lang="ja-JP" altLang="en-US" sz="3000" dirty="0"/>
              <a:t>マリンマイスターの加点に大きく影響</a:t>
            </a:r>
            <a:endParaRPr lang="en-US" altLang="ja-JP" sz="3000" dirty="0"/>
          </a:p>
          <a:p>
            <a:pPr rtl="0"/>
            <a:r>
              <a:rPr lang="ja-JP" altLang="en-US" sz="3000" dirty="0"/>
              <a:t>校長協会主催のため、受検料が安い</a:t>
            </a:r>
            <a:endParaRPr lang="en-US" altLang="ja-JP" sz="3000" dirty="0"/>
          </a:p>
          <a:p>
            <a:pPr rtl="0"/>
            <a:r>
              <a:rPr lang="ja-JP" altLang="en-US" sz="3000" dirty="0"/>
              <a:t>生徒の学習における向上心をあげるために活用</a:t>
            </a:r>
            <a:endParaRPr lang="en-US" altLang="ja-JP" sz="3000" dirty="0"/>
          </a:p>
          <a:p>
            <a:pPr rtl="0"/>
            <a:endParaRPr lang="en-US" altLang="ja-JP" dirty="0"/>
          </a:p>
        </p:txBody>
      </p:sp>
    </p:spTree>
    <p:extLst>
      <p:ext uri="{BB962C8B-B14F-4D97-AF65-F5344CB8AC3E}">
        <p14:creationId xmlns:p14="http://schemas.microsoft.com/office/powerpoint/2010/main" val="247714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協議</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16</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5020408"/>
          </a:xfrm>
        </p:spPr>
        <p:txBody>
          <a:bodyPr rtlCol="0">
            <a:normAutofit lnSpcReduction="10000"/>
          </a:bodyPr>
          <a:lstStyle/>
          <a:p>
            <a:pPr rtl="0"/>
            <a:r>
              <a:rPr lang="ja-JP" altLang="en-US" sz="3000" dirty="0"/>
              <a:t>３人１グループ（１グループだけ４人）で協議を行います。</a:t>
            </a:r>
            <a:endParaRPr lang="en-US" altLang="ja-JP" sz="3000" dirty="0"/>
          </a:p>
          <a:p>
            <a:pPr rtl="0"/>
            <a:r>
              <a:rPr lang="ja-JP" altLang="en-US" sz="3000" dirty="0"/>
              <a:t>準備①　お持ちの事前課題を</a:t>
            </a:r>
            <a:r>
              <a:rPr lang="en-US" altLang="ja-JP" sz="3000" dirty="0"/>
              <a:t>pdf</a:t>
            </a:r>
            <a:r>
              <a:rPr lang="ja-JP" altLang="en-US" sz="3000" dirty="0"/>
              <a:t>にして、ロイロノートにアップしてください。</a:t>
            </a:r>
            <a:endParaRPr lang="en-US" altLang="ja-JP" sz="3000" dirty="0"/>
          </a:p>
          <a:p>
            <a:pPr rtl="0"/>
            <a:r>
              <a:rPr lang="ja-JP" altLang="en-US" sz="3000" dirty="0"/>
              <a:t>準備②　ロイロノートを使って、グループのそれぞれがお作りになられた事前課題をお目通しください。（</a:t>
            </a:r>
            <a:r>
              <a:rPr lang="en-US" altLang="ja-JP" sz="3000" dirty="0"/>
              <a:t>10</a:t>
            </a:r>
            <a:r>
              <a:rPr lang="ja-JP" altLang="en-US" sz="3000" dirty="0"/>
              <a:t>分）</a:t>
            </a:r>
            <a:endParaRPr lang="en-US" altLang="ja-JP" sz="3000" dirty="0"/>
          </a:p>
          <a:p>
            <a:pPr rtl="0"/>
            <a:r>
              <a:rPr lang="ja-JP" altLang="en-US" sz="3000" dirty="0"/>
              <a:t>各校における「海洋情報技術」の状況をそれぞれ御報告いただくとともに、おつくりになられた事前課題について説明をお願いします。（</a:t>
            </a:r>
            <a:r>
              <a:rPr lang="en-US" altLang="ja-JP" sz="3000" dirty="0"/>
              <a:t>15</a:t>
            </a:r>
            <a:r>
              <a:rPr lang="ja-JP" altLang="en-US" sz="3000" dirty="0"/>
              <a:t>分）</a:t>
            </a:r>
            <a:endParaRPr lang="en-US" altLang="ja-JP" sz="3000" dirty="0"/>
          </a:p>
          <a:p>
            <a:pPr rtl="0"/>
            <a:r>
              <a:rPr lang="ja-JP" altLang="en-US" sz="3000" dirty="0"/>
              <a:t>情報交換を兼ねて、各校の「海洋情報技術」について課題を挙げ、今後どうしたらよいかを協議してください。</a:t>
            </a:r>
            <a:endParaRPr lang="en-US" altLang="ja-JP" sz="3000" dirty="0"/>
          </a:p>
        </p:txBody>
      </p:sp>
    </p:spTree>
    <p:extLst>
      <p:ext uri="{BB962C8B-B14F-4D97-AF65-F5344CB8AC3E}">
        <p14:creationId xmlns:p14="http://schemas.microsoft.com/office/powerpoint/2010/main" val="263857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協議</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17</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5020408"/>
          </a:xfrm>
        </p:spPr>
        <p:txBody>
          <a:bodyPr rtlCol="0">
            <a:normAutofit/>
          </a:bodyPr>
          <a:lstStyle/>
          <a:p>
            <a:pPr rtl="0"/>
            <a:r>
              <a:rPr lang="ja-JP" altLang="en-US" sz="3000" dirty="0"/>
              <a:t>協議のポイント</a:t>
            </a:r>
            <a:endParaRPr lang="en-US" altLang="ja-JP" sz="3000" dirty="0"/>
          </a:p>
          <a:p>
            <a:pPr marL="0" indent="0" rtl="0">
              <a:buNone/>
            </a:pPr>
            <a:r>
              <a:rPr lang="ja-JP" altLang="en-US" sz="3000" dirty="0"/>
              <a:t>　＊ここだけの情報交換ですので、ざっくばらんにお話ししましょう。実</a:t>
            </a:r>
            <a:endParaRPr lang="en-US" altLang="ja-JP" sz="3000" dirty="0"/>
          </a:p>
          <a:p>
            <a:pPr marL="0" indent="0" rtl="0">
              <a:spcBef>
                <a:spcPts val="0"/>
              </a:spcBef>
              <a:buNone/>
            </a:pPr>
            <a:r>
              <a:rPr lang="ja-JP" altLang="en-US" sz="3000" dirty="0"/>
              <a:t>　　はワードエクセルばかりで・・・でも構いません。</a:t>
            </a:r>
            <a:endParaRPr lang="en-US" altLang="ja-JP" sz="3000" dirty="0"/>
          </a:p>
          <a:p>
            <a:pPr marL="0" indent="0" rtl="0">
              <a:buNone/>
            </a:pPr>
            <a:r>
              <a:rPr lang="ja-JP" altLang="en-US" sz="3000" dirty="0"/>
              <a:t>　＊協議の内容は・・・</a:t>
            </a:r>
            <a:endParaRPr lang="en-US" altLang="ja-JP" sz="3000" dirty="0"/>
          </a:p>
          <a:p>
            <a:pPr marL="0" indent="0" rtl="0">
              <a:buNone/>
            </a:pPr>
            <a:r>
              <a:rPr lang="ja-JP" altLang="en-US" sz="3000" dirty="0"/>
              <a:t>　　　現状の課題を受けて、今後はどうしたらよいか</a:t>
            </a:r>
            <a:endParaRPr lang="en-US" altLang="ja-JP" sz="3000" dirty="0"/>
          </a:p>
          <a:p>
            <a:pPr marL="0" indent="0" rtl="0">
              <a:buNone/>
            </a:pPr>
            <a:r>
              <a:rPr lang="ja-JP" altLang="en-US" sz="3000" dirty="0"/>
              <a:t>　　　これからの「海洋情報技術」のあり方</a:t>
            </a:r>
            <a:endParaRPr lang="en-US" altLang="ja-JP" sz="3000" dirty="0"/>
          </a:p>
          <a:p>
            <a:pPr marL="0" indent="0" rtl="0">
              <a:buNone/>
            </a:pPr>
            <a:r>
              <a:rPr lang="ja-JP" altLang="en-US" sz="3000" dirty="0"/>
              <a:t>　　　時間をかけない教材作成とは</a:t>
            </a:r>
            <a:endParaRPr lang="en-US" altLang="ja-JP" sz="3000" dirty="0"/>
          </a:p>
          <a:p>
            <a:pPr marL="0" indent="0" rtl="0">
              <a:buNone/>
            </a:pPr>
            <a:r>
              <a:rPr lang="ja-JP" altLang="en-US" sz="3000" dirty="0"/>
              <a:t>　　　</a:t>
            </a:r>
            <a:endParaRPr lang="en-US" altLang="ja-JP" sz="3000" dirty="0"/>
          </a:p>
        </p:txBody>
      </p:sp>
    </p:spTree>
    <p:extLst>
      <p:ext uri="{BB962C8B-B14F-4D97-AF65-F5344CB8AC3E}">
        <p14:creationId xmlns:p14="http://schemas.microsoft.com/office/powerpoint/2010/main" val="288761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協議</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18</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5020408"/>
          </a:xfrm>
        </p:spPr>
        <p:txBody>
          <a:bodyPr rtlCol="0">
            <a:normAutofit/>
          </a:bodyPr>
          <a:lstStyle/>
          <a:p>
            <a:pPr rtl="0"/>
            <a:r>
              <a:rPr lang="ja-JP" altLang="en-US" sz="3000" dirty="0"/>
              <a:t>協議の時間は、</a:t>
            </a:r>
            <a:r>
              <a:rPr lang="en-US" altLang="ja-JP" sz="3000" dirty="0"/>
              <a:t>30</a:t>
            </a:r>
            <a:r>
              <a:rPr lang="ja-JP" altLang="en-US" sz="3000" dirty="0"/>
              <a:t>分です。</a:t>
            </a:r>
            <a:endParaRPr lang="en-US" altLang="ja-JP" sz="3000" dirty="0"/>
          </a:p>
          <a:p>
            <a:pPr rtl="0"/>
            <a:r>
              <a:rPr lang="ja-JP" altLang="en-US" sz="3000" dirty="0"/>
              <a:t>ロイロノートに協議した内容を記載してください。カードは全員に配付しますが、記入はどなたか</a:t>
            </a:r>
            <a:r>
              <a:rPr lang="en-US" altLang="ja-JP" sz="3000" dirty="0"/>
              <a:t>1</a:t>
            </a:r>
            <a:r>
              <a:rPr lang="ja-JP" altLang="en-US" sz="3000" dirty="0"/>
              <a:t>名で結構です。</a:t>
            </a:r>
            <a:endParaRPr lang="en-US" altLang="ja-JP" sz="3000" dirty="0"/>
          </a:p>
          <a:p>
            <a:r>
              <a:rPr lang="ja-JP" altLang="en-US" sz="3000" dirty="0"/>
              <a:t>協議が終わったら、記入したロイロノートのカードを御提出ください。</a:t>
            </a:r>
            <a:endParaRPr lang="en-US" altLang="ja-JP" sz="3000" dirty="0"/>
          </a:p>
          <a:p>
            <a:r>
              <a:rPr lang="ja-JP" altLang="en-US" sz="3000" dirty="0"/>
              <a:t>カードをプロジェクタで写しますので、各グループ２～</a:t>
            </a:r>
            <a:r>
              <a:rPr lang="en-US" altLang="ja-JP" sz="3000" dirty="0"/>
              <a:t>3</a:t>
            </a:r>
            <a:r>
              <a:rPr lang="ja-JP" altLang="en-US" sz="3000" dirty="0"/>
              <a:t>分の報告をお願いします。どなたが報告するかお決めください。</a:t>
            </a:r>
            <a:endParaRPr lang="en-US" altLang="ja-JP" sz="3000" dirty="0"/>
          </a:p>
          <a:p>
            <a:r>
              <a:rPr lang="ja-JP" altLang="en-US" sz="3000" dirty="0"/>
              <a:t>せっかくの機会なので、各校の情報交換に多く時間がかかるかもしれません。その場合は、無理に結論付けず、こういう課題があったというところまででも結構ですので、よろしくお願いします。</a:t>
            </a:r>
            <a:endParaRPr lang="en-US" altLang="ja-JP" sz="3000" dirty="0"/>
          </a:p>
          <a:p>
            <a:pPr rtl="0"/>
            <a:endParaRPr lang="en-US" altLang="ja-JP" sz="3000" dirty="0"/>
          </a:p>
        </p:txBody>
      </p:sp>
    </p:spTree>
    <p:extLst>
      <p:ext uri="{BB962C8B-B14F-4D97-AF65-F5344CB8AC3E}">
        <p14:creationId xmlns:p14="http://schemas.microsoft.com/office/powerpoint/2010/main" val="5891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pPr rtl="0"/>
            <a:r>
              <a:rPr lang="ja-JP" altLang="en-US" sz="4000" dirty="0">
                <a:latin typeface="Meiryo UI" panose="020B0604030504040204" pitchFamily="50" charset="-128"/>
                <a:ea typeface="Meiryo UI" panose="020B0604030504040204" pitchFamily="50" charset="-128"/>
              </a:rPr>
              <a:t>ロイロノートについて①</a:t>
            </a:r>
          </a:p>
        </p:txBody>
      </p:sp>
      <p:sp>
        <p:nvSpPr>
          <p:cNvPr id="14" name="コンテンツ プレースホルダー 13"/>
          <p:cNvSpPr>
            <a:spLocks noGrp="1"/>
          </p:cNvSpPr>
          <p:nvPr>
            <p:ph idx="1"/>
          </p:nvPr>
        </p:nvSpPr>
        <p:spPr/>
        <p:txBody>
          <a:bodyPr rtlCol="0">
            <a:normAutofit/>
          </a:bodyPr>
          <a:lstStyle/>
          <a:p>
            <a:pPr rtl="0"/>
            <a:r>
              <a:rPr lang="ja-JP" altLang="en-US" sz="3000" dirty="0"/>
              <a:t>小池の講義では、実際の授業で活用できる一例として、ロイロノートを使用しますので、準備をお願いします。</a:t>
            </a:r>
            <a:endParaRPr lang="en-US" altLang="ja-JP" sz="3000" dirty="0"/>
          </a:p>
          <a:p>
            <a:pPr rtl="0"/>
            <a:r>
              <a:rPr lang="ja-JP" altLang="en-US" sz="3000" dirty="0"/>
              <a:t>ロイロノートにログインします</a:t>
            </a:r>
            <a:endParaRPr lang="en-US" altLang="ja-JP" sz="3000" dirty="0"/>
          </a:p>
          <a:p>
            <a:pPr marL="0" indent="0">
              <a:buNone/>
            </a:pPr>
            <a:r>
              <a:rPr lang="ja-JP" altLang="en-US" sz="3000" dirty="0"/>
              <a:t>　①</a:t>
            </a:r>
            <a:r>
              <a:rPr lang="en-US" altLang="ja-JP" sz="3000" dirty="0"/>
              <a:t>https://loilonote.app/login?hl=ja</a:t>
            </a:r>
          </a:p>
          <a:p>
            <a:pPr marL="0" indent="0">
              <a:buNone/>
            </a:pPr>
            <a:r>
              <a:rPr lang="ja-JP" altLang="en-US" sz="3000" dirty="0"/>
              <a:t>　②検索エンジンで「ロイロノート＿ログイン」で検索</a:t>
            </a:r>
            <a:endParaRPr lang="en-US" altLang="ja-JP" sz="3000" dirty="0"/>
          </a:p>
          <a:p>
            <a:pPr marL="0" indent="0">
              <a:buNone/>
            </a:pPr>
            <a:r>
              <a:rPr lang="ja-JP" altLang="en-US" sz="3000" dirty="0"/>
              <a:t>　③</a:t>
            </a:r>
            <a:r>
              <a:rPr lang="en-US" altLang="ja-JP" sz="3000" dirty="0"/>
              <a:t>QR</a:t>
            </a:r>
            <a:r>
              <a:rPr lang="ja-JP" altLang="en-US" sz="3000" dirty="0"/>
              <a:t>コードで読みとり</a:t>
            </a:r>
          </a:p>
        </p:txBody>
      </p:sp>
      <p:pic>
        <p:nvPicPr>
          <p:cNvPr id="3" name="図 2"/>
          <p:cNvPicPr>
            <a:picLocks noChangeAspect="1"/>
          </p:cNvPicPr>
          <p:nvPr/>
        </p:nvPicPr>
        <p:blipFill>
          <a:blip r:embed="rId3"/>
          <a:stretch>
            <a:fillRect/>
          </a:stretch>
        </p:blipFill>
        <p:spPr>
          <a:xfrm>
            <a:off x="9177163" y="2495322"/>
            <a:ext cx="2344277" cy="3197393"/>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0414" y="4429297"/>
            <a:ext cx="2369654" cy="2369654"/>
          </a:xfrm>
          <a:prstGeom prst="rect">
            <a:avLst/>
          </a:prstGeom>
        </p:spPr>
      </p:pic>
    </p:spTree>
    <p:extLst>
      <p:ext uri="{BB962C8B-B14F-4D97-AF65-F5344CB8AC3E}">
        <p14:creationId xmlns:p14="http://schemas.microsoft.com/office/powerpoint/2010/main" val="249405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pPr rtl="0"/>
            <a:r>
              <a:rPr lang="ja-JP" altLang="en-US" sz="4000" dirty="0">
                <a:latin typeface="Meiryo UI" panose="020B0604030504040204" pitchFamily="50" charset="-128"/>
                <a:ea typeface="Meiryo UI" panose="020B0604030504040204" pitchFamily="50" charset="-128"/>
              </a:rPr>
              <a:t>ロイロノートについて②</a:t>
            </a:r>
          </a:p>
        </p:txBody>
      </p:sp>
      <p:sp>
        <p:nvSpPr>
          <p:cNvPr id="14" name="コンテンツ プレースホルダー 13"/>
          <p:cNvSpPr>
            <a:spLocks noGrp="1"/>
          </p:cNvSpPr>
          <p:nvPr>
            <p:ph idx="1"/>
          </p:nvPr>
        </p:nvSpPr>
        <p:spPr/>
        <p:txBody>
          <a:bodyPr rtlCol="0">
            <a:normAutofit/>
          </a:bodyPr>
          <a:lstStyle/>
          <a:p>
            <a:pPr rtl="0"/>
            <a:r>
              <a:rPr lang="ja-JP" altLang="en-US" sz="3000" dirty="0"/>
              <a:t>アクセスしたページからログインします。</a:t>
            </a:r>
            <a:endParaRPr lang="en-US" altLang="ja-JP" sz="3000" dirty="0"/>
          </a:p>
          <a:p>
            <a:pPr marL="0" indent="0" rtl="0">
              <a:buNone/>
            </a:pPr>
            <a:r>
              <a:rPr lang="ja-JP" altLang="en-US" sz="3000" dirty="0"/>
              <a:t>　①「ロイロノートでログイン」をクリック</a:t>
            </a:r>
            <a:endParaRPr lang="en-US" altLang="ja-JP" sz="3000" dirty="0"/>
          </a:p>
          <a:p>
            <a:pPr marL="0" indent="0" rtl="0">
              <a:buNone/>
            </a:pPr>
            <a:r>
              <a:rPr lang="ja-JP" altLang="en-US" sz="3000" dirty="0"/>
              <a:t>　②配付したプリントを見て、「学校</a:t>
            </a:r>
            <a:r>
              <a:rPr lang="en-US" altLang="ja-JP" sz="3000" dirty="0"/>
              <a:t>ID</a:t>
            </a:r>
            <a:r>
              <a:rPr lang="ja-JP" altLang="en-US" sz="3000" dirty="0"/>
              <a:t>」「ユーザー</a:t>
            </a:r>
            <a:r>
              <a:rPr lang="en-US" altLang="ja-JP" sz="3000" dirty="0"/>
              <a:t>ID</a:t>
            </a:r>
            <a:r>
              <a:rPr lang="ja-JP" altLang="en-US" sz="3000" dirty="0"/>
              <a:t>」</a:t>
            </a:r>
            <a:endParaRPr lang="en-US" altLang="ja-JP" sz="3000" dirty="0"/>
          </a:p>
          <a:p>
            <a:pPr marL="0" indent="0" rtl="0">
              <a:buNone/>
            </a:pPr>
            <a:r>
              <a:rPr lang="ja-JP" altLang="en-US" sz="3000" dirty="0"/>
              <a:t>　　「パスワード」を入力して、ログインを押してください。</a:t>
            </a:r>
          </a:p>
        </p:txBody>
      </p:sp>
      <p:pic>
        <p:nvPicPr>
          <p:cNvPr id="4" name="図 3"/>
          <p:cNvPicPr>
            <a:picLocks noChangeAspect="1"/>
          </p:cNvPicPr>
          <p:nvPr/>
        </p:nvPicPr>
        <p:blipFill>
          <a:blip r:embed="rId3"/>
          <a:stretch>
            <a:fillRect/>
          </a:stretch>
        </p:blipFill>
        <p:spPr>
          <a:xfrm>
            <a:off x="9268603" y="1464544"/>
            <a:ext cx="2344277" cy="3197393"/>
          </a:xfrm>
          <a:prstGeom prst="rect">
            <a:avLst/>
          </a:prstGeom>
        </p:spPr>
      </p:pic>
      <p:cxnSp>
        <p:nvCxnSpPr>
          <p:cNvPr id="3" name="直線矢印コネクタ 2"/>
          <p:cNvCxnSpPr/>
          <p:nvPr/>
        </p:nvCxnSpPr>
        <p:spPr>
          <a:xfrm>
            <a:off x="7032567" y="2477193"/>
            <a:ext cx="2394066" cy="1496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4"/>
          <a:stretch>
            <a:fillRect/>
          </a:stretch>
        </p:blipFill>
        <p:spPr>
          <a:xfrm>
            <a:off x="2748395" y="4142465"/>
            <a:ext cx="3062201" cy="2361118"/>
          </a:xfrm>
          <a:prstGeom prst="rect">
            <a:avLst/>
          </a:prstGeom>
        </p:spPr>
      </p:pic>
      <p:sp>
        <p:nvSpPr>
          <p:cNvPr id="6" name="楕円 5"/>
          <p:cNvSpPr/>
          <p:nvPr/>
        </p:nvSpPr>
        <p:spPr>
          <a:xfrm>
            <a:off x="9426633" y="2335876"/>
            <a:ext cx="2003367" cy="581891"/>
          </a:xfrm>
          <a:prstGeom prst="ellipse">
            <a:avLst/>
          </a:prstGeom>
          <a:noFill/>
          <a:ln w="38100">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 name="ホームベース 1"/>
          <p:cNvSpPr/>
          <p:nvPr/>
        </p:nvSpPr>
        <p:spPr>
          <a:xfrm>
            <a:off x="7348451" y="5688936"/>
            <a:ext cx="4567843" cy="81464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御準備ありがとうございました。</a:t>
            </a:r>
            <a:endParaRPr kumimoji="1" lang="en-US" altLang="ja-JP" dirty="0">
              <a:latin typeface="BIZ UDゴシック" panose="020B0400000000000000" pitchFamily="49" charset="-128"/>
              <a:ea typeface="BIZ UDゴシック" panose="020B0400000000000000" pitchFamily="49" charset="-128"/>
            </a:endParaRPr>
          </a:p>
          <a:p>
            <a:pPr algn="ctr"/>
            <a:r>
              <a:rPr kumimoji="1" lang="ja-JP" altLang="en-US" dirty="0">
                <a:latin typeface="BIZ UDゴシック" panose="020B0400000000000000" pitchFamily="49" charset="-128"/>
                <a:ea typeface="BIZ UDゴシック" panose="020B0400000000000000" pitchFamily="49" charset="-128"/>
              </a:rPr>
              <a:t>講義の中で活用していきます。</a:t>
            </a:r>
          </a:p>
        </p:txBody>
      </p:sp>
    </p:spTree>
    <p:extLst>
      <p:ext uri="{BB962C8B-B14F-4D97-AF65-F5344CB8AC3E}">
        <p14:creationId xmlns:p14="http://schemas.microsoft.com/office/powerpoint/2010/main" val="383705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pPr rtl="0"/>
            <a:r>
              <a:rPr lang="ja-JP" altLang="en-US" sz="4000" dirty="0">
                <a:latin typeface="Meiryo UI" panose="020B0604030504040204" pitchFamily="50" charset="-128"/>
                <a:ea typeface="Meiryo UI" panose="020B0604030504040204" pitchFamily="50" charset="-128"/>
              </a:rPr>
              <a:t>本講義における主な内容</a:t>
            </a:r>
          </a:p>
        </p:txBody>
      </p:sp>
      <p:sp>
        <p:nvSpPr>
          <p:cNvPr id="14" name="コンテンツ プレースホルダー 13"/>
          <p:cNvSpPr>
            <a:spLocks noGrp="1"/>
          </p:cNvSpPr>
          <p:nvPr>
            <p:ph idx="1"/>
          </p:nvPr>
        </p:nvSpPr>
        <p:spPr/>
        <p:txBody>
          <a:bodyPr rtlCol="0">
            <a:normAutofit/>
          </a:bodyPr>
          <a:lstStyle/>
          <a:p>
            <a:pPr rtl="0"/>
            <a:r>
              <a:rPr lang="ja-JP" altLang="en-US" sz="3000" dirty="0"/>
              <a:t>教科「水産」　科目「海洋情報技術」で大切にすること</a:t>
            </a:r>
            <a:endParaRPr lang="en-US" altLang="ja-JP" sz="3000" dirty="0"/>
          </a:p>
          <a:p>
            <a:pPr rtl="0"/>
            <a:r>
              <a:rPr lang="ja-JP" altLang="en-US" sz="3000" dirty="0"/>
              <a:t>「情報</a:t>
            </a:r>
            <a:r>
              <a:rPr lang="en-US" altLang="ja-JP" sz="3000" dirty="0"/>
              <a:t>Ⅰ</a:t>
            </a:r>
            <a:r>
              <a:rPr lang="ja-JP" altLang="en-US" sz="3000" dirty="0"/>
              <a:t>」と、「海洋情報技術」との違い</a:t>
            </a:r>
            <a:endParaRPr lang="en-US" altLang="ja-JP" sz="3000" dirty="0"/>
          </a:p>
          <a:p>
            <a:pPr rtl="0"/>
            <a:r>
              <a:rPr lang="ja-JP" altLang="en-US" sz="3000" dirty="0"/>
              <a:t>授業展開について</a:t>
            </a:r>
            <a:endParaRPr lang="en-US" altLang="ja-JP" sz="3000" dirty="0"/>
          </a:p>
          <a:p>
            <a:pPr rtl="0"/>
            <a:r>
              <a:rPr lang="ja-JP" altLang="en-US" sz="3000" dirty="0"/>
              <a:t>指導項目ごとの評価規準について</a:t>
            </a:r>
            <a:endParaRPr lang="en-US" altLang="ja-JP" sz="3000" dirty="0"/>
          </a:p>
          <a:p>
            <a:pPr rtl="0"/>
            <a:r>
              <a:rPr lang="ja-JP" altLang="en-US" sz="3000" dirty="0"/>
              <a:t>単元の評価規準について</a:t>
            </a:r>
            <a:endParaRPr lang="en-US" altLang="ja-JP" sz="3000" dirty="0"/>
          </a:p>
          <a:p>
            <a:pPr rtl="0"/>
            <a:r>
              <a:rPr lang="ja-JP" altLang="en-US" sz="3000" dirty="0"/>
              <a:t>海洋情報技術検定について</a:t>
            </a:r>
            <a:endParaRPr lang="en-US" altLang="ja-JP" sz="3000" dirty="0"/>
          </a:p>
          <a:p>
            <a:pPr rtl="0"/>
            <a:r>
              <a:rPr lang="ja-JP" altLang="en-US" sz="3000" dirty="0"/>
              <a:t>協議</a:t>
            </a:r>
            <a:endParaRPr lang="en-US" altLang="ja-JP" sz="3000" dirty="0"/>
          </a:p>
          <a:p>
            <a:pPr rtl="0"/>
            <a:endParaRPr lang="en-US" altLang="ja-JP" sz="3000" dirty="0"/>
          </a:p>
          <a:p>
            <a:pPr rtl="0"/>
            <a:endParaRPr lang="ja-JP" altLang="en-US" sz="3000"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「海洋情報技術」で大切にすること①</a:t>
            </a:r>
            <a:endParaRPr lang="ja-JP" altLang="en-US" sz="4000" dirty="0">
              <a:latin typeface="Meiryo UI" panose="020B0604030504040204" pitchFamily="50" charset="-128"/>
              <a:ea typeface="Meiryo UI" panose="020B0604030504040204" pitchFamily="50" charset="-128"/>
            </a:endParaRPr>
          </a:p>
        </p:txBody>
      </p:sp>
      <p:sp>
        <p:nvSpPr>
          <p:cNvPr id="14" name="コンテンツ プレースホルダー 13"/>
          <p:cNvSpPr>
            <a:spLocks noGrp="1"/>
          </p:cNvSpPr>
          <p:nvPr>
            <p:ph idx="1"/>
          </p:nvPr>
        </p:nvSpPr>
        <p:spPr/>
        <p:txBody>
          <a:bodyPr rtlCol="0">
            <a:normAutofit/>
          </a:bodyPr>
          <a:lstStyle/>
          <a:p>
            <a:pPr rtl="0"/>
            <a:r>
              <a:rPr lang="ja-JP" altLang="en-US" sz="3000" dirty="0"/>
              <a:t>なぜ職業教育を主とする専門学科には、教科「情報」の代替科目となる科目が設置されているのか。</a:t>
            </a:r>
            <a:endParaRPr lang="en-US" altLang="ja-JP" sz="3000" dirty="0"/>
          </a:p>
          <a:p>
            <a:pPr marL="0" indent="0" rtl="0">
              <a:buNone/>
            </a:pPr>
            <a:r>
              <a:rPr lang="ja-JP" altLang="en-US" sz="2500" dirty="0"/>
              <a:t>　・そもそも教科「情報」が存在する以前より、各専門教科には情報に関する</a:t>
            </a:r>
            <a:endParaRPr lang="en-US" altLang="ja-JP" sz="2500" dirty="0"/>
          </a:p>
          <a:p>
            <a:pPr marL="0" indent="0" rtl="0">
              <a:buNone/>
            </a:pPr>
            <a:r>
              <a:rPr lang="ja-JP" altLang="en-US" sz="2500" dirty="0"/>
              <a:t>　　科目が設置されていた。</a:t>
            </a:r>
            <a:endParaRPr lang="en-US" altLang="ja-JP" sz="2500" dirty="0"/>
          </a:p>
          <a:p>
            <a:pPr marL="0" indent="0" rtl="0">
              <a:buNone/>
            </a:pPr>
            <a:r>
              <a:rPr lang="ja-JP" altLang="en-US" sz="2500" dirty="0"/>
              <a:t>　　　　水産情報処理</a:t>
            </a:r>
            <a:r>
              <a:rPr lang="en-US" altLang="ja-JP" sz="2500" dirty="0"/>
              <a:t>(H</a:t>
            </a:r>
            <a:r>
              <a:rPr lang="ja-JP" altLang="en-US" sz="2500" dirty="0"/>
              <a:t>元</a:t>
            </a:r>
            <a:r>
              <a:rPr lang="en-US" altLang="ja-JP" sz="2500" dirty="0"/>
              <a:t>)</a:t>
            </a:r>
            <a:r>
              <a:rPr lang="ja-JP" altLang="en-US" sz="2500" dirty="0"/>
              <a:t>　</a:t>
            </a:r>
            <a:endParaRPr lang="en-US" altLang="ja-JP" sz="2500" dirty="0"/>
          </a:p>
          <a:p>
            <a:pPr marL="0" indent="0">
              <a:buNone/>
            </a:pPr>
            <a:r>
              <a:rPr lang="ja-JP" altLang="en-US" sz="2500" dirty="0"/>
              <a:t>　　　　→　水産情報技術</a:t>
            </a:r>
            <a:r>
              <a:rPr lang="en-US" altLang="ja-JP" sz="2500" dirty="0"/>
              <a:t>(H11)</a:t>
            </a:r>
            <a:r>
              <a:rPr lang="ja-JP" altLang="en-US" sz="2500" dirty="0"/>
              <a:t>　</a:t>
            </a:r>
            <a:r>
              <a:rPr lang="en-US" altLang="ja-JP" dirty="0">
                <a:solidFill>
                  <a:srgbClr val="FF0000"/>
                </a:solidFill>
              </a:rPr>
              <a:t>※</a:t>
            </a:r>
            <a:r>
              <a:rPr lang="ja-JP" altLang="en-US" dirty="0">
                <a:solidFill>
                  <a:srgbClr val="FF0000"/>
                </a:solidFill>
              </a:rPr>
              <a:t>教科「情報」設置</a:t>
            </a:r>
            <a:endParaRPr lang="en-US" altLang="ja-JP" dirty="0">
              <a:solidFill>
                <a:srgbClr val="FF0000"/>
              </a:solidFill>
            </a:endParaRPr>
          </a:p>
          <a:p>
            <a:pPr marL="0" indent="0">
              <a:buNone/>
            </a:pPr>
            <a:r>
              <a:rPr lang="ja-JP" altLang="en-US" sz="2500" dirty="0"/>
              <a:t>　　　　→　海洋情報技術（</a:t>
            </a:r>
            <a:r>
              <a:rPr lang="en-US" altLang="ja-JP" sz="2500" dirty="0"/>
              <a:t>H21</a:t>
            </a:r>
            <a:r>
              <a:rPr lang="ja-JP" altLang="en-US" sz="2500" dirty="0"/>
              <a:t>）</a:t>
            </a:r>
            <a:r>
              <a:rPr lang="en-US" altLang="ja-JP" sz="2500" dirty="0"/>
              <a:t>(H30)</a:t>
            </a:r>
          </a:p>
        </p:txBody>
      </p:sp>
    </p:spTree>
    <p:extLst>
      <p:ext uri="{BB962C8B-B14F-4D97-AF65-F5344CB8AC3E}">
        <p14:creationId xmlns:p14="http://schemas.microsoft.com/office/powerpoint/2010/main" val="357215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「海洋情報技術」で大切にすること②</a:t>
            </a:r>
            <a:endParaRPr lang="ja-JP" altLang="en-US" sz="4000" dirty="0">
              <a:latin typeface="Meiryo UI" panose="020B0604030504040204" pitchFamily="50" charset="-128"/>
              <a:ea typeface="Meiryo UI" panose="020B0604030504040204" pitchFamily="50" charset="-128"/>
            </a:endParaRPr>
          </a:p>
        </p:txBody>
      </p:sp>
      <p:sp>
        <p:nvSpPr>
          <p:cNvPr id="14" name="コンテンツ プレースホルダー 13"/>
          <p:cNvSpPr>
            <a:spLocks noGrp="1"/>
          </p:cNvSpPr>
          <p:nvPr>
            <p:ph idx="1"/>
          </p:nvPr>
        </p:nvSpPr>
        <p:spPr>
          <a:xfrm>
            <a:off x="1104900" y="1600200"/>
            <a:ext cx="9982200" cy="5099858"/>
          </a:xfrm>
        </p:spPr>
        <p:txBody>
          <a:bodyPr rtlCol="0">
            <a:normAutofit/>
          </a:bodyPr>
          <a:lstStyle/>
          <a:p>
            <a:pPr rtl="0"/>
            <a:r>
              <a:rPr lang="ja-JP" altLang="en-US" sz="3000" dirty="0"/>
              <a:t>水産情報処理</a:t>
            </a:r>
            <a:endParaRPr lang="en-US" altLang="ja-JP" sz="3000" dirty="0"/>
          </a:p>
          <a:p>
            <a:pPr marL="0" indent="0">
              <a:buNone/>
            </a:pPr>
            <a:r>
              <a:rPr lang="ja-JP" altLang="en-US" dirty="0"/>
              <a:t>「社会における情報化の進展及びコンピュータの役割や仕組みとその利用方法について理解させ、水産に関する各分野で</a:t>
            </a:r>
            <a:r>
              <a:rPr lang="ja-JP" altLang="en-US" dirty="0">
                <a:solidFill>
                  <a:srgbClr val="00B050"/>
                </a:solidFill>
              </a:rPr>
              <a:t>コンピュータ</a:t>
            </a:r>
            <a:r>
              <a:rPr lang="ja-JP" altLang="en-US" dirty="0"/>
              <a:t>を活用する能力と態度を育てる。」</a:t>
            </a:r>
            <a:endParaRPr lang="en-US" altLang="ja-JP" dirty="0"/>
          </a:p>
          <a:p>
            <a:pPr rtl="0"/>
            <a:r>
              <a:rPr lang="ja-JP" altLang="en-US" sz="3000" dirty="0"/>
              <a:t>水産情報技術</a:t>
            </a:r>
            <a:endParaRPr lang="en-US" altLang="ja-JP" sz="3000" dirty="0"/>
          </a:p>
          <a:p>
            <a:pPr marL="0" indent="0">
              <a:buNone/>
            </a:pPr>
            <a:r>
              <a:rPr lang="ja-JP" altLang="en-US" dirty="0"/>
              <a:t>「社会における情報化の進展と</a:t>
            </a:r>
            <a:r>
              <a:rPr lang="ja-JP" altLang="en-US" dirty="0">
                <a:solidFill>
                  <a:srgbClr val="FF0000"/>
                </a:solidFill>
              </a:rPr>
              <a:t>情報の意義や役割を理解</a:t>
            </a:r>
            <a:r>
              <a:rPr lang="ja-JP" altLang="en-US" dirty="0"/>
              <a:t>させるとともに、</a:t>
            </a:r>
            <a:r>
              <a:rPr lang="ja-JP" altLang="en-US" dirty="0">
                <a:solidFill>
                  <a:srgbClr val="FF0000"/>
                </a:solidFill>
              </a:rPr>
              <a:t>コンピュータの取扱いや保守に関する知識と技術</a:t>
            </a:r>
            <a:r>
              <a:rPr lang="ja-JP" altLang="en-US" dirty="0"/>
              <a:t>を習得させ、水産や海洋の各分野で</a:t>
            </a:r>
            <a:r>
              <a:rPr lang="ja-JP" altLang="en-US" dirty="0">
                <a:solidFill>
                  <a:srgbClr val="00B050"/>
                </a:solidFill>
              </a:rPr>
              <a:t>情報システム技術</a:t>
            </a:r>
            <a:r>
              <a:rPr lang="ja-JP" altLang="en-US" dirty="0"/>
              <a:t>を活用する能力と態度を育てる。」</a:t>
            </a:r>
            <a:endParaRPr lang="en-US" altLang="ja-JP" dirty="0"/>
          </a:p>
          <a:p>
            <a:pPr rtl="0"/>
            <a:r>
              <a:rPr lang="ja-JP" altLang="en-US" sz="3000" dirty="0"/>
              <a:t>海洋情報技術（</a:t>
            </a:r>
            <a:r>
              <a:rPr lang="en-US" altLang="ja-JP" sz="3000" dirty="0"/>
              <a:t>H21</a:t>
            </a:r>
            <a:r>
              <a:rPr lang="ja-JP" altLang="en-US" sz="3000" dirty="0"/>
              <a:t>）</a:t>
            </a:r>
            <a:endParaRPr lang="en-US" altLang="ja-JP" sz="3000" dirty="0"/>
          </a:p>
          <a:p>
            <a:pPr marL="0" indent="0">
              <a:buNone/>
            </a:pPr>
            <a:r>
              <a:rPr lang="ja-JP" altLang="en-US" dirty="0"/>
              <a:t>「社会における情報化の進展と情報の意義や役割を理解させるとともに，</a:t>
            </a:r>
            <a:r>
              <a:rPr lang="ja-JP" altLang="en-US" dirty="0">
                <a:solidFill>
                  <a:srgbClr val="FF0000"/>
                </a:solidFill>
              </a:rPr>
              <a:t>情報機器や情報通信ネットワークに関する知識と技術</a:t>
            </a:r>
            <a:r>
              <a:rPr lang="ja-JP" altLang="en-US" dirty="0"/>
              <a:t>を習得させ，水産や海洋の各分野で情報技術を</a:t>
            </a:r>
            <a:r>
              <a:rPr lang="ja-JP" altLang="en-US" dirty="0">
                <a:solidFill>
                  <a:srgbClr val="00B050"/>
                </a:solidFill>
              </a:rPr>
              <a:t>主体的に</a:t>
            </a:r>
            <a:r>
              <a:rPr lang="ja-JP" altLang="en-US" dirty="0"/>
              <a:t>活用する能力と態度を育てる。」</a:t>
            </a:r>
            <a:endParaRPr lang="en-US" altLang="ja-JP" dirty="0"/>
          </a:p>
        </p:txBody>
      </p:sp>
    </p:spTree>
    <p:extLst>
      <p:ext uri="{BB962C8B-B14F-4D97-AF65-F5344CB8AC3E}">
        <p14:creationId xmlns:p14="http://schemas.microsoft.com/office/powerpoint/2010/main" val="373230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「海洋情報技術」で大切にすること③</a:t>
            </a:r>
            <a:endParaRPr lang="ja-JP" altLang="en-US" sz="4000" dirty="0">
              <a:latin typeface="Meiryo UI" panose="020B0604030504040204" pitchFamily="50" charset="-128"/>
              <a:ea typeface="Meiryo UI" panose="020B0604030504040204" pitchFamily="50" charset="-128"/>
            </a:endParaRPr>
          </a:p>
        </p:txBody>
      </p:sp>
      <p:sp>
        <p:nvSpPr>
          <p:cNvPr id="14" name="コンテンツ プレースホルダー 13"/>
          <p:cNvSpPr>
            <a:spLocks noGrp="1"/>
          </p:cNvSpPr>
          <p:nvPr>
            <p:ph idx="1"/>
          </p:nvPr>
        </p:nvSpPr>
        <p:spPr>
          <a:xfrm>
            <a:off x="1104900" y="1600200"/>
            <a:ext cx="9982200" cy="3711633"/>
          </a:xfrm>
        </p:spPr>
        <p:txBody>
          <a:bodyPr rtlCol="0">
            <a:normAutofit/>
          </a:bodyPr>
          <a:lstStyle/>
          <a:p>
            <a:pPr rtl="0"/>
            <a:r>
              <a:rPr lang="ja-JP" altLang="en-US" sz="3000" dirty="0"/>
              <a:t>海洋情報技術（</a:t>
            </a:r>
            <a:r>
              <a:rPr lang="en-US" altLang="ja-JP" sz="3000" dirty="0"/>
              <a:t>H30</a:t>
            </a:r>
            <a:r>
              <a:rPr lang="ja-JP" altLang="en-US" sz="3000" dirty="0"/>
              <a:t>）</a:t>
            </a:r>
            <a:endParaRPr lang="en-US" altLang="ja-JP" sz="3000" dirty="0"/>
          </a:p>
          <a:p>
            <a:pPr marL="0" indent="0">
              <a:buNone/>
            </a:pPr>
            <a:r>
              <a:rPr lang="ja-JP" altLang="en-US" dirty="0"/>
              <a:t>水産の見方・考え方を働かせ，実践的・体験的な学習活動を行うことなどを通して，</a:t>
            </a:r>
            <a:r>
              <a:rPr lang="ja-JP" altLang="en-US" dirty="0">
                <a:solidFill>
                  <a:srgbClr val="FF0000"/>
                </a:solidFill>
              </a:rPr>
              <a:t>水産業や海洋関連産業において</a:t>
            </a:r>
            <a:r>
              <a:rPr lang="ja-JP" altLang="en-US" dirty="0"/>
              <a:t>情報技術を活用するために必要な資質・能力を次のとおり育成することを目指す。</a:t>
            </a:r>
          </a:p>
          <a:p>
            <a:pPr marL="0" indent="0">
              <a:buNone/>
            </a:pPr>
            <a:r>
              <a:rPr lang="ja-JP" altLang="en-US" dirty="0"/>
              <a:t>（</a:t>
            </a:r>
            <a:r>
              <a:rPr lang="en-US" altLang="ja-JP" dirty="0"/>
              <a:t>1</a:t>
            </a:r>
            <a:r>
              <a:rPr lang="ja-JP" altLang="en-US" dirty="0"/>
              <a:t>）水産や海洋における情報技術について体系的・系統的に理解するとともに，関連する技術を身に付けるようにする。</a:t>
            </a:r>
          </a:p>
          <a:p>
            <a:pPr marL="0" indent="0">
              <a:buNone/>
            </a:pPr>
            <a:r>
              <a:rPr lang="ja-JP" altLang="en-US" dirty="0"/>
              <a:t>（</a:t>
            </a:r>
            <a:r>
              <a:rPr lang="en-US" altLang="ja-JP" dirty="0"/>
              <a:t>2</a:t>
            </a:r>
            <a:r>
              <a:rPr lang="ja-JP" altLang="en-US" dirty="0"/>
              <a:t>）水産や海洋における情報技術に関する課題を発見し，</a:t>
            </a:r>
            <a:r>
              <a:rPr lang="ja-JP" altLang="en-US" dirty="0">
                <a:solidFill>
                  <a:srgbClr val="FF0000"/>
                </a:solidFill>
              </a:rPr>
              <a:t>水産業や海洋関連産業に関わる者として</a:t>
            </a:r>
            <a:r>
              <a:rPr lang="ja-JP" altLang="en-US" dirty="0"/>
              <a:t>合理的かつ創造的に解決する力を養う。</a:t>
            </a:r>
          </a:p>
          <a:p>
            <a:pPr marL="0" indent="0">
              <a:buNone/>
            </a:pPr>
            <a:r>
              <a:rPr lang="ja-JP" altLang="en-US" dirty="0"/>
              <a:t>（</a:t>
            </a:r>
            <a:r>
              <a:rPr lang="en-US" altLang="ja-JP" dirty="0"/>
              <a:t>3</a:t>
            </a:r>
            <a:r>
              <a:rPr lang="ja-JP" altLang="en-US" dirty="0"/>
              <a:t>）水産や海洋における情報技術の主体的な活用を目指して自ら学び，</a:t>
            </a:r>
            <a:r>
              <a:rPr lang="ja-JP" altLang="en-US" dirty="0">
                <a:solidFill>
                  <a:srgbClr val="FF0000"/>
                </a:solidFill>
              </a:rPr>
              <a:t>水産業や海洋関連産業の振興や社会貢献</a:t>
            </a:r>
            <a:r>
              <a:rPr lang="ja-JP" altLang="en-US" dirty="0"/>
              <a:t>に主体的かつ協働的に取り組む態度を養う。</a:t>
            </a:r>
            <a:endParaRPr lang="en-US" altLang="ja-JP" dirty="0"/>
          </a:p>
        </p:txBody>
      </p:sp>
      <p:sp>
        <p:nvSpPr>
          <p:cNvPr id="2" name="テキスト ボックス 1"/>
          <p:cNvSpPr txBox="1"/>
          <p:nvPr/>
        </p:nvSpPr>
        <p:spPr>
          <a:xfrm>
            <a:off x="862379" y="5738871"/>
            <a:ext cx="10465724" cy="584775"/>
          </a:xfrm>
          <a:prstGeom prst="rect">
            <a:avLst/>
          </a:prstGeom>
          <a:noFill/>
        </p:spPr>
        <p:txBody>
          <a:bodyPr wrap="square" rtlCol="0">
            <a:spAutoFit/>
          </a:bodyPr>
          <a:lstStyle/>
          <a:p>
            <a:pPr algn="ctr"/>
            <a:r>
              <a:rPr lang="ja-JP" altLang="en-US" sz="3200" dirty="0">
                <a:solidFill>
                  <a:srgbClr val="002060"/>
                </a:solidFill>
                <a:latin typeface="Meiryo UI" panose="020B0604030504040204" pitchFamily="50" charset="-128"/>
                <a:ea typeface="Meiryo UI" panose="020B0604030504040204" pitchFamily="50" charset="-128"/>
              </a:rPr>
              <a:t>教科「水産」として必要な資質・能力の育成が求められている</a:t>
            </a:r>
            <a:endParaRPr kumimoji="1" lang="ja-JP" altLang="en-US" dirty="0"/>
          </a:p>
        </p:txBody>
      </p:sp>
    </p:spTree>
    <p:extLst>
      <p:ext uri="{BB962C8B-B14F-4D97-AF65-F5344CB8AC3E}">
        <p14:creationId xmlns:p14="http://schemas.microsoft.com/office/powerpoint/2010/main" val="219217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「情報</a:t>
            </a:r>
            <a:r>
              <a:rPr lang="en-US" altLang="ja-JP" sz="4000" dirty="0"/>
              <a:t>Ⅰ</a:t>
            </a:r>
            <a:r>
              <a:rPr lang="ja-JP" altLang="en-US" sz="4000" dirty="0"/>
              <a:t>」と、「海洋情報技術」との違い①</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8</a:t>
            </a:fld>
            <a:endParaRPr lang="en-US" altLang="ja-JP">
              <a:solidFill>
                <a:srgbClr val="FFFFFF"/>
              </a:solidFill>
            </a:endParaRPr>
          </a:p>
        </p:txBody>
      </p:sp>
      <p:sp>
        <p:nvSpPr>
          <p:cNvPr id="6" name="正方形/長方形 5"/>
          <p:cNvSpPr/>
          <p:nvPr/>
        </p:nvSpPr>
        <p:spPr>
          <a:xfrm>
            <a:off x="588182" y="1995515"/>
            <a:ext cx="3800938" cy="1778463"/>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kumimoji="1" lang="en-US" altLang="ja-JP" dirty="0">
                <a:solidFill>
                  <a:schemeClr val="tx1"/>
                </a:solidFill>
                <a:latin typeface="Meiryo UI" panose="020B0604030504040204" pitchFamily="50" charset="-128"/>
                <a:ea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rPr>
              <a:t>情報社会の問題解決</a:t>
            </a:r>
          </a:p>
          <a:p>
            <a:pPr>
              <a:lnSpc>
                <a:spcPct val="150000"/>
              </a:lnSpc>
              <a:defRPr/>
            </a:pPr>
            <a:r>
              <a:rPr kumimoji="1" lang="en-US" altLang="ja-JP" dirty="0">
                <a:solidFill>
                  <a:schemeClr val="tx1"/>
                </a:solidFill>
                <a:latin typeface="Meiryo UI" panose="020B0604030504040204" pitchFamily="50" charset="-128"/>
                <a:ea typeface="Meiryo UI" panose="020B0604030504040204" pitchFamily="50" charset="-128"/>
              </a:rPr>
              <a:t>(2)</a:t>
            </a:r>
            <a:r>
              <a:rPr kumimoji="1" lang="ja-JP" altLang="en-US" dirty="0">
                <a:solidFill>
                  <a:schemeClr val="tx1"/>
                </a:solidFill>
                <a:latin typeface="Meiryo UI" panose="020B0604030504040204" pitchFamily="50" charset="-128"/>
                <a:ea typeface="Meiryo UI" panose="020B0604030504040204" pitchFamily="50" charset="-128"/>
              </a:rPr>
              <a:t>コミュニケーションと情報デザイン</a:t>
            </a:r>
          </a:p>
          <a:p>
            <a:pPr>
              <a:lnSpc>
                <a:spcPct val="150000"/>
              </a:lnSpc>
              <a:defRPr/>
            </a:pP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コンピュータとプログラミング</a:t>
            </a:r>
          </a:p>
          <a:p>
            <a:pPr>
              <a:lnSpc>
                <a:spcPct val="150000"/>
              </a:lnSpc>
              <a:defRPr/>
            </a:pPr>
            <a:r>
              <a:rPr kumimoji="1" lang="en-US" altLang="ja-JP" dirty="0">
                <a:solidFill>
                  <a:schemeClr val="tx1"/>
                </a:solidFill>
                <a:latin typeface="Meiryo UI" panose="020B0604030504040204" pitchFamily="50" charset="-128"/>
                <a:ea typeface="Meiryo UI" panose="020B0604030504040204" pitchFamily="50" charset="-128"/>
              </a:rPr>
              <a:t>(4)</a:t>
            </a:r>
            <a:r>
              <a:rPr kumimoji="1" lang="ja-JP" altLang="en-US" dirty="0">
                <a:solidFill>
                  <a:schemeClr val="tx1"/>
                </a:solidFill>
                <a:latin typeface="Meiryo UI" panose="020B0604030504040204" pitchFamily="50" charset="-128"/>
                <a:ea typeface="Meiryo UI" panose="020B0604030504040204" pitchFamily="50" charset="-128"/>
              </a:rPr>
              <a:t>情報通信ネットワークとデータの活用</a:t>
            </a:r>
          </a:p>
        </p:txBody>
      </p:sp>
      <p:sp>
        <p:nvSpPr>
          <p:cNvPr id="7" name="コンテンツ プレースホルダー 5"/>
          <p:cNvSpPr txBox="1">
            <a:spLocks/>
          </p:cNvSpPr>
          <p:nvPr/>
        </p:nvSpPr>
        <p:spPr>
          <a:xfrm>
            <a:off x="4935538" y="1987203"/>
            <a:ext cx="6577589" cy="467339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spcCol="0" rtlCol="0" fromWordArt="0" anchor="ctr" forceAA="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kumimoji="1" sz="2000" kern="1200">
                <a:solidFill>
                  <a:schemeClr val="lt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kumimoji="1" sz="1600" kern="1200">
                <a:solidFill>
                  <a:schemeClr val="lt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lt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lt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lt1"/>
                </a:solidFill>
                <a:latin typeface="+mn-lt"/>
                <a:ea typeface="+mn-ea"/>
                <a:cs typeface="+mn-cs"/>
              </a:defRPr>
            </a:lvl9pPr>
          </a:lstStyle>
          <a:p>
            <a:pPr marL="0" indent="0">
              <a:lnSpc>
                <a:spcPct val="100000"/>
              </a:lnSpc>
              <a:spcBef>
                <a:spcPts val="0"/>
              </a:spcBef>
              <a:buNone/>
              <a:defRPr/>
            </a:pPr>
            <a:r>
              <a:rPr lang="en-US" altLang="ja-JP" sz="1800" dirty="0">
                <a:solidFill>
                  <a:schemeClr val="tx1"/>
                </a:solidFill>
                <a:latin typeface="Meiryo UI" panose="020B0604030504040204" pitchFamily="50" charset="-128"/>
                <a:ea typeface="Meiryo UI" panose="020B0604030504040204" pitchFamily="50" charset="-128"/>
              </a:rPr>
              <a:t>(1) </a:t>
            </a:r>
            <a:r>
              <a:rPr lang="ja-JP" altLang="en-US" sz="1800" dirty="0">
                <a:solidFill>
                  <a:schemeClr val="tx1"/>
                </a:solidFill>
                <a:latin typeface="Meiryo UI" panose="020B0604030504040204" pitchFamily="50" charset="-128"/>
                <a:ea typeface="Meiryo UI" panose="020B0604030504040204" pitchFamily="50" charset="-128"/>
              </a:rPr>
              <a:t>水産や海洋における情報技術</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ア　様々な情報技術</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イ　情報セキュリティと情報モラル</a:t>
            </a:r>
          </a:p>
          <a:p>
            <a:pPr marL="0" indent="0">
              <a:lnSpc>
                <a:spcPct val="100000"/>
              </a:lnSpc>
              <a:spcBef>
                <a:spcPts val="0"/>
              </a:spcBef>
              <a:buNone/>
              <a:defRPr/>
            </a:pPr>
            <a:r>
              <a:rPr lang="en-US" altLang="ja-JP" sz="1800" dirty="0">
                <a:solidFill>
                  <a:schemeClr val="tx1"/>
                </a:solidFill>
                <a:latin typeface="Meiryo UI" panose="020B0604030504040204" pitchFamily="50" charset="-128"/>
                <a:ea typeface="Meiryo UI" panose="020B0604030504040204" pitchFamily="50" charset="-128"/>
              </a:rPr>
              <a:t>(2) </a:t>
            </a:r>
            <a:r>
              <a:rPr lang="ja-JP" altLang="en-US" sz="1800" dirty="0">
                <a:solidFill>
                  <a:schemeClr val="tx1"/>
                </a:solidFill>
                <a:latin typeface="Meiryo UI" panose="020B0604030504040204" pitchFamily="50" charset="-128"/>
                <a:ea typeface="Meiryo UI" panose="020B0604030504040204" pitchFamily="50" charset="-128"/>
              </a:rPr>
              <a:t>水産や海洋における情報コミュニケーションと情報デザイン</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ア　情報メディア</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イ　情報のデジタル化と情報処理</a:t>
            </a:r>
          </a:p>
          <a:p>
            <a:pPr marL="0" indent="0">
              <a:lnSpc>
                <a:spcPct val="100000"/>
              </a:lnSpc>
              <a:spcBef>
                <a:spcPts val="0"/>
              </a:spcBef>
              <a:buNone/>
              <a:defRPr/>
            </a:pPr>
            <a:r>
              <a:rPr lang="en-US" altLang="ja-JP" sz="1800" dirty="0">
                <a:solidFill>
                  <a:schemeClr val="tx1"/>
                </a:solidFill>
                <a:latin typeface="Meiryo UI" panose="020B0604030504040204" pitchFamily="50" charset="-128"/>
                <a:ea typeface="Meiryo UI" panose="020B0604030504040204" pitchFamily="50" charset="-128"/>
              </a:rPr>
              <a:t>(3) </a:t>
            </a:r>
            <a:r>
              <a:rPr lang="ja-JP" altLang="en-US" sz="1800" dirty="0">
                <a:solidFill>
                  <a:schemeClr val="tx1"/>
                </a:solidFill>
                <a:latin typeface="Meiryo UI" panose="020B0604030504040204" pitchFamily="50" charset="-128"/>
                <a:ea typeface="Meiryo UI" panose="020B0604030504040204" pitchFamily="50" charset="-128"/>
              </a:rPr>
              <a:t>コンピュータとプログラミング</a:t>
            </a:r>
            <a:endParaRPr lang="en-US" altLang="ja-JP" sz="180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ア　情報の表現方法</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イ　アプリケーションソフトウェアの使用方法</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ウ　オペレーティングシステム</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エ　プログラミング</a:t>
            </a:r>
          </a:p>
          <a:p>
            <a:pPr marL="0" indent="0">
              <a:lnSpc>
                <a:spcPct val="100000"/>
              </a:lnSpc>
              <a:spcBef>
                <a:spcPts val="0"/>
              </a:spcBef>
              <a:buNone/>
              <a:defRPr/>
            </a:pPr>
            <a:r>
              <a:rPr lang="en-US" altLang="ja-JP" sz="1800" dirty="0">
                <a:solidFill>
                  <a:schemeClr val="tx1"/>
                </a:solidFill>
                <a:latin typeface="Meiryo UI" panose="020B0604030504040204" pitchFamily="50" charset="-128"/>
                <a:ea typeface="Meiryo UI" panose="020B0604030504040204" pitchFamily="50" charset="-128"/>
              </a:rPr>
              <a:t>(4) </a:t>
            </a:r>
            <a:r>
              <a:rPr lang="ja-JP" altLang="en-US" sz="1800" dirty="0">
                <a:solidFill>
                  <a:schemeClr val="tx1"/>
                </a:solidFill>
                <a:latin typeface="Meiryo UI" panose="020B0604030504040204" pitchFamily="50" charset="-128"/>
                <a:ea typeface="Meiryo UI" panose="020B0604030504040204" pitchFamily="50" charset="-128"/>
              </a:rPr>
              <a:t>情報通信ネットワークとデータの利用</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ア　情報通信ネットワークの概要</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イ　情報通信ネットワークの活用</a:t>
            </a:r>
          </a:p>
          <a:p>
            <a:pPr marL="0" indent="0">
              <a:lnSpc>
                <a:spcPct val="100000"/>
              </a:lnSpc>
              <a:spcBef>
                <a:spcPts val="0"/>
              </a:spcBef>
              <a:buNone/>
              <a:defRPr/>
            </a:pPr>
            <a:r>
              <a:rPr lang="en-US" altLang="ja-JP" sz="1800" dirty="0">
                <a:solidFill>
                  <a:schemeClr val="tx1"/>
                </a:solidFill>
                <a:latin typeface="Meiryo UI" panose="020B0604030504040204" pitchFamily="50" charset="-128"/>
                <a:ea typeface="Meiryo UI" panose="020B0604030504040204" pitchFamily="50" charset="-128"/>
              </a:rPr>
              <a:t>(5) </a:t>
            </a:r>
            <a:r>
              <a:rPr lang="ja-JP" altLang="en-US" sz="1800" dirty="0">
                <a:solidFill>
                  <a:schemeClr val="tx1"/>
                </a:solidFill>
                <a:latin typeface="Meiryo UI" panose="020B0604030504040204" pitchFamily="50" charset="-128"/>
                <a:ea typeface="Meiryo UI" panose="020B0604030504040204" pitchFamily="50" charset="-128"/>
              </a:rPr>
              <a:t>水産や海洋における情報技術の応用</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ア　海洋の情報システム</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イ　船舶運航の情報システム</a:t>
            </a:r>
          </a:p>
          <a:p>
            <a:pPr marL="0" indent="0">
              <a:lnSpc>
                <a:spcPct val="100000"/>
              </a:lnSpc>
              <a:spcBef>
                <a:spcPts val="0"/>
              </a:spcBef>
              <a:buNone/>
              <a:defRPr/>
            </a:pPr>
            <a:r>
              <a:rPr lang="ja-JP" altLang="en-US" sz="1600" dirty="0">
                <a:solidFill>
                  <a:schemeClr val="tx1"/>
                </a:solidFill>
                <a:latin typeface="Meiryo UI" panose="020B0604030504040204" pitchFamily="50" charset="-128"/>
                <a:ea typeface="Meiryo UI" panose="020B0604030504040204" pitchFamily="50" charset="-128"/>
              </a:rPr>
              <a:t>ウ　水産の情報システム</a:t>
            </a:r>
          </a:p>
        </p:txBody>
      </p:sp>
      <p:sp>
        <p:nvSpPr>
          <p:cNvPr id="8" name="テキスト ボックス 6"/>
          <p:cNvSpPr txBox="1">
            <a:spLocks noChangeArrowheads="1"/>
          </p:cNvSpPr>
          <p:nvPr/>
        </p:nvSpPr>
        <p:spPr bwMode="auto">
          <a:xfrm>
            <a:off x="588182" y="1474079"/>
            <a:ext cx="184922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2800" dirty="0">
                <a:solidFill>
                  <a:schemeClr val="tx2"/>
                </a:solidFill>
                <a:latin typeface="Meiryo UI" panose="020B0604030504040204" pitchFamily="50" charset="-128"/>
                <a:ea typeface="Meiryo UI" panose="020B0604030504040204" pitchFamily="50" charset="-128"/>
              </a:rPr>
              <a:t>「情報</a:t>
            </a:r>
            <a:r>
              <a:rPr kumimoji="1" lang="en-US" altLang="ja-JP" sz="2800" dirty="0">
                <a:solidFill>
                  <a:schemeClr val="tx2"/>
                </a:solidFill>
                <a:latin typeface="Meiryo UI" panose="020B0604030504040204" pitchFamily="50" charset="-128"/>
                <a:ea typeface="Meiryo UI" panose="020B0604030504040204" pitchFamily="50" charset="-128"/>
              </a:rPr>
              <a:t>Ⅰ</a:t>
            </a:r>
            <a:r>
              <a:rPr kumimoji="1" lang="ja-JP" altLang="en-US" sz="2800" dirty="0">
                <a:solidFill>
                  <a:schemeClr val="tx2"/>
                </a:solidFill>
                <a:latin typeface="Meiryo UI" panose="020B0604030504040204" pitchFamily="50" charset="-128"/>
                <a:ea typeface="Meiryo UI" panose="020B0604030504040204" pitchFamily="50" charset="-128"/>
              </a:rPr>
              <a:t>」</a:t>
            </a:r>
          </a:p>
        </p:txBody>
      </p:sp>
      <p:sp>
        <p:nvSpPr>
          <p:cNvPr id="9" name="正方形/長方形 7"/>
          <p:cNvSpPr>
            <a:spLocks noChangeArrowheads="1"/>
          </p:cNvSpPr>
          <p:nvPr/>
        </p:nvSpPr>
        <p:spPr bwMode="auto">
          <a:xfrm>
            <a:off x="4935538" y="1474874"/>
            <a:ext cx="287455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2800" dirty="0">
                <a:solidFill>
                  <a:schemeClr val="tx2"/>
                </a:solidFill>
                <a:latin typeface="Meiryo UI" panose="020B0604030504040204" pitchFamily="50" charset="-128"/>
                <a:ea typeface="Meiryo UI" panose="020B0604030504040204" pitchFamily="50" charset="-128"/>
              </a:rPr>
              <a:t>「海洋情報技術」</a:t>
            </a:r>
            <a:endParaRPr kumimoji="1" lang="ja-JP" altLang="en-US" sz="2000" dirty="0">
              <a:solidFill>
                <a:schemeClr val="tx2"/>
              </a:solidFill>
              <a:latin typeface="Meiryo UI" panose="020B0604030504040204" pitchFamily="50" charset="-128"/>
              <a:ea typeface="Meiryo UI" panose="020B0604030504040204" pitchFamily="50" charset="-128"/>
            </a:endParaRPr>
          </a:p>
        </p:txBody>
      </p:sp>
      <p:cxnSp>
        <p:nvCxnSpPr>
          <p:cNvPr id="10" name="直線矢印コネクタ 9"/>
          <p:cNvCxnSpPr/>
          <p:nvPr/>
        </p:nvCxnSpPr>
        <p:spPr>
          <a:xfrm>
            <a:off x="3832167" y="2684058"/>
            <a:ext cx="1165312" cy="28598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3408218" y="3100040"/>
            <a:ext cx="1589261" cy="60674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256116" y="3706784"/>
            <a:ext cx="741363" cy="124794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3130507" y="2205875"/>
            <a:ext cx="1875270" cy="7181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4796444" y="5577840"/>
            <a:ext cx="4638501" cy="108276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195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r>
              <a:rPr lang="ja-JP" altLang="en-US" sz="4000" dirty="0"/>
              <a:t>「情報</a:t>
            </a:r>
            <a:r>
              <a:rPr lang="en-US" altLang="ja-JP" sz="4000" dirty="0"/>
              <a:t>Ⅰ</a:t>
            </a:r>
            <a:r>
              <a:rPr lang="ja-JP" altLang="en-US" sz="4000" dirty="0"/>
              <a:t>」と、「海洋情報技術」との違い②</a:t>
            </a:r>
            <a:endParaRPr lang="en-US" altLang="ja-JP" sz="4000" dirty="0"/>
          </a:p>
        </p:txBody>
      </p:sp>
      <p:sp>
        <p:nvSpPr>
          <p:cNvPr id="5" name="スライド番号プレースホルダー 3"/>
          <p:cNvSpPr>
            <a:spLocks noGrp="1"/>
          </p:cNvSpPr>
          <p:nvPr>
            <p:ph type="sldNum" sz="quarter" idx="12"/>
          </p:nvPr>
        </p:nvSpPr>
        <p:spPr bwMode="auto">
          <a:xfrm>
            <a:off x="8364538" y="8679036"/>
            <a:ext cx="984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DEC6AE-F8B4-4FA0-8B29-9D9477F6A2AD}" type="slidenum">
              <a:rPr lang="en-US" altLang="ja-JP" smtClean="0">
                <a:solidFill>
                  <a:srgbClr val="FFFFFF"/>
                </a:solidFill>
              </a:rPr>
              <a:pPr/>
              <a:t>9</a:t>
            </a:fld>
            <a:endParaRPr lang="en-US" altLang="ja-JP">
              <a:solidFill>
                <a:srgbClr val="FFFFFF"/>
              </a:solidFill>
            </a:endParaRPr>
          </a:p>
        </p:txBody>
      </p:sp>
      <p:sp>
        <p:nvSpPr>
          <p:cNvPr id="14" name="コンテンツ プレースホルダー 13"/>
          <p:cNvSpPr>
            <a:spLocks noGrp="1"/>
          </p:cNvSpPr>
          <p:nvPr>
            <p:ph idx="1"/>
          </p:nvPr>
        </p:nvSpPr>
        <p:spPr>
          <a:xfrm>
            <a:off x="1104900" y="1600200"/>
            <a:ext cx="9982200" cy="4667596"/>
          </a:xfrm>
        </p:spPr>
        <p:txBody>
          <a:bodyPr rtlCol="0">
            <a:normAutofit lnSpcReduction="10000"/>
          </a:bodyPr>
          <a:lstStyle/>
          <a:p>
            <a:pPr rtl="0"/>
            <a:r>
              <a:rPr lang="ja-JP" altLang="en-US" sz="3000" dirty="0"/>
              <a:t>ポイント</a:t>
            </a:r>
            <a:endParaRPr lang="en-US" altLang="ja-JP" sz="3000" dirty="0"/>
          </a:p>
          <a:p>
            <a:pPr marL="0" indent="0">
              <a:buNone/>
            </a:pPr>
            <a:r>
              <a:rPr lang="ja-JP" altLang="en-US" sz="2500" dirty="0"/>
              <a:t>＊科目の目標</a:t>
            </a:r>
            <a:endParaRPr lang="en-US" altLang="ja-JP" sz="2500" dirty="0"/>
          </a:p>
          <a:p>
            <a:pPr marL="0" indent="0">
              <a:buNone/>
            </a:pPr>
            <a:r>
              <a:rPr lang="ja-JP" altLang="en-US" dirty="0"/>
              <a:t>　　「情報</a:t>
            </a:r>
            <a:r>
              <a:rPr lang="en-US" altLang="ja-JP" dirty="0"/>
              <a:t>Ⅰ</a:t>
            </a:r>
            <a:r>
              <a:rPr lang="ja-JP" altLang="en-US" dirty="0"/>
              <a:t>」・・・「情報技術を適切に活用するとともに，情報社会に主体的に参画する態度」</a:t>
            </a:r>
            <a:endParaRPr lang="en-US" altLang="ja-JP" dirty="0"/>
          </a:p>
          <a:p>
            <a:pPr marL="0" indent="0">
              <a:buNone/>
            </a:pPr>
            <a:r>
              <a:rPr lang="ja-JP" altLang="en-US" dirty="0"/>
              <a:t>　　「海洋情報技術」・・・「</a:t>
            </a:r>
            <a:r>
              <a:rPr lang="ja-JP" altLang="en-US" dirty="0">
                <a:solidFill>
                  <a:srgbClr val="FF0000"/>
                </a:solidFill>
              </a:rPr>
              <a:t>水産業や海洋関連産業の振興や社会貢献</a:t>
            </a:r>
            <a:r>
              <a:rPr lang="ja-JP" altLang="en-US" dirty="0"/>
              <a:t>に主体的かつ</a:t>
            </a:r>
            <a:r>
              <a:rPr lang="ja-JP" altLang="en-US" dirty="0">
                <a:solidFill>
                  <a:srgbClr val="FF0000"/>
                </a:solidFill>
              </a:rPr>
              <a:t>協働的に</a:t>
            </a:r>
            <a:endParaRPr lang="en-US" altLang="ja-JP" dirty="0">
              <a:solidFill>
                <a:srgbClr val="FF0000"/>
              </a:solidFill>
            </a:endParaRPr>
          </a:p>
          <a:p>
            <a:pPr marL="0" indent="0">
              <a:spcBef>
                <a:spcPts val="0"/>
              </a:spcBef>
              <a:buNone/>
            </a:pPr>
            <a:r>
              <a:rPr lang="ja-JP" altLang="en-US" dirty="0">
                <a:solidFill>
                  <a:srgbClr val="FF0000"/>
                </a:solidFill>
              </a:rPr>
              <a:t>　　　　　　　　　　　　　　　取り組む</a:t>
            </a:r>
            <a:r>
              <a:rPr lang="ja-JP" altLang="en-US" dirty="0"/>
              <a:t>態度」</a:t>
            </a:r>
            <a:endParaRPr lang="en-US" altLang="ja-JP" dirty="0"/>
          </a:p>
          <a:p>
            <a:pPr marL="0" indent="0">
              <a:buNone/>
            </a:pPr>
            <a:r>
              <a:rPr lang="ja-JP" altLang="en-US" sz="2500" dirty="0"/>
              <a:t>＊内容は「情報</a:t>
            </a:r>
            <a:r>
              <a:rPr lang="en-US" altLang="ja-JP" sz="2500" dirty="0"/>
              <a:t>Ⅰ</a:t>
            </a:r>
            <a:r>
              <a:rPr lang="ja-JP" altLang="en-US" sz="2500" dirty="0"/>
              <a:t>」の代替として踏まえつつ、教科「水産」の目標</a:t>
            </a:r>
            <a:r>
              <a:rPr lang="ja-JP" altLang="en-US" sz="2500" dirty="0">
                <a:solidFill>
                  <a:srgbClr val="0070C0"/>
                </a:solidFill>
              </a:rPr>
              <a:t>（水産業や海洋関連産業を通じ，地域や社会の健全で持続的な発展を担う職業人として必要な資質・能力の育成）</a:t>
            </a:r>
            <a:r>
              <a:rPr lang="ja-JP" altLang="en-US" sz="2500" dirty="0"/>
              <a:t>を踏まえた指導が必要</a:t>
            </a:r>
            <a:endParaRPr lang="en-US" altLang="ja-JP" sz="2500" dirty="0"/>
          </a:p>
          <a:p>
            <a:pPr marL="0" indent="0">
              <a:buNone/>
            </a:pPr>
            <a:r>
              <a:rPr lang="ja-JP" altLang="en-US" sz="2500" dirty="0"/>
              <a:t>＊項目（</a:t>
            </a:r>
            <a:r>
              <a:rPr lang="en-US" altLang="ja-JP" sz="2500" dirty="0"/>
              <a:t>5</a:t>
            </a:r>
            <a:r>
              <a:rPr lang="ja-JP" altLang="en-US" sz="2500" dirty="0"/>
              <a:t>）の「水産や海洋における情報技術の応用」が大切</a:t>
            </a:r>
            <a:endParaRPr lang="en-US" altLang="ja-JP" sz="2500" dirty="0"/>
          </a:p>
          <a:p>
            <a:pPr marL="0" indent="0">
              <a:buNone/>
            </a:pPr>
            <a:r>
              <a:rPr lang="ja-JP" altLang="en-US" sz="2500" dirty="0"/>
              <a:t>＊教科書の最後の章となる。年間の指導計画が重要</a:t>
            </a:r>
          </a:p>
          <a:p>
            <a:pPr marL="0" indent="0" rtl="0">
              <a:buNone/>
            </a:pPr>
            <a:endParaRPr lang="en-US" altLang="ja-JP" dirty="0"/>
          </a:p>
        </p:txBody>
      </p:sp>
    </p:spTree>
    <p:extLst>
      <p:ext uri="{BB962C8B-B14F-4D97-AF65-F5344CB8AC3E}">
        <p14:creationId xmlns:p14="http://schemas.microsoft.com/office/powerpoint/2010/main" val="315570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教育機関向けの文献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教育機関向けプレゼンテーション、ピンストライプとリボンのデザイン (ワイドスクリーン)</Template>
  <TotalTime>0</TotalTime>
  <Words>2266</Words>
  <Application>Microsoft Office PowerPoint</Application>
  <PresentationFormat>ワイド画面</PresentationFormat>
  <Paragraphs>195</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BIZ UDゴシック</vt:lpstr>
      <vt:lpstr>Meiryo UI</vt:lpstr>
      <vt:lpstr>Calibri</vt:lpstr>
      <vt:lpstr>Euphemia</vt:lpstr>
      <vt:lpstr>Wingdings</vt:lpstr>
      <vt:lpstr>教育機関向けの文献 16 x 9</vt:lpstr>
      <vt:lpstr>協議 「学習指導案の作成と授業展開について」</vt:lpstr>
      <vt:lpstr>ロイロノートについて①</vt:lpstr>
      <vt:lpstr>ロイロノートについて②</vt:lpstr>
      <vt:lpstr>本講義における主な内容</vt:lpstr>
      <vt:lpstr>「海洋情報技術」で大切にすること①</vt:lpstr>
      <vt:lpstr>「海洋情報技術」で大切にすること②</vt:lpstr>
      <vt:lpstr>「海洋情報技術」で大切にすること③</vt:lpstr>
      <vt:lpstr>「情報Ⅰ」と、「海洋情報技術」との違い①</vt:lpstr>
      <vt:lpstr>「情報Ⅰ」と、「海洋情報技術」との違い②</vt:lpstr>
      <vt:lpstr>授業展開について①</vt:lpstr>
      <vt:lpstr>授業展開について②</vt:lpstr>
      <vt:lpstr>指導項目ごとの評価規準について</vt:lpstr>
      <vt:lpstr>単元の評価規準について①</vt:lpstr>
      <vt:lpstr>単元の評価規準について②</vt:lpstr>
      <vt:lpstr>海洋情報技術検定について</vt:lpstr>
      <vt:lpstr>協議</vt:lpstr>
      <vt:lpstr>協議</vt:lpstr>
      <vt:lpstr>協議</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2022-08-18T08:00:25Z</dcterms:created>
  <dcterms:modified xsi:type="dcterms:W3CDTF">2022-09-01T04:25:52Z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