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59" r:id="rId2"/>
    <p:sldId id="397" r:id="rId3"/>
    <p:sldId id="398" r:id="rId4"/>
    <p:sldId id="399" r:id="rId5"/>
    <p:sldId id="400" r:id="rId6"/>
    <p:sldId id="297" r:id="rId7"/>
    <p:sldId id="393" r:id="rId8"/>
    <p:sldId id="395" r:id="rId9"/>
    <p:sldId id="396" r:id="rId10"/>
    <p:sldId id="394" r:id="rId11"/>
    <p:sldId id="298" r:id="rId12"/>
    <p:sldId id="321" r:id="rId13"/>
    <p:sldId id="300" r:id="rId14"/>
    <p:sldId id="301" r:id="rId15"/>
    <p:sldId id="302" r:id="rId16"/>
    <p:sldId id="402" r:id="rId17"/>
    <p:sldId id="299" r:id="rId18"/>
    <p:sldId id="303" r:id="rId19"/>
    <p:sldId id="403" r:id="rId20"/>
    <p:sldId id="40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3" r:id="rId29"/>
    <p:sldId id="311" r:id="rId30"/>
    <p:sldId id="312" r:id="rId31"/>
    <p:sldId id="314" r:id="rId32"/>
    <p:sldId id="315" r:id="rId3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5"/>
      <p:bold r:id="rId36"/>
      <p:italic r:id="rId37"/>
      <p:boldItalic r:id="rId38"/>
    </p:embeddedFont>
    <p:embeddedFont>
      <p:font typeface="Barlow Light" panose="00000400000000000000" pitchFamily="2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" panose="02040604050505020304" pitchFamily="18" charset="0"/>
      <p:regular r:id="rId47"/>
    </p:embeddedFont>
    <p:embeddedFont>
      <p:font typeface="Raleway Thin" pitchFamily="2" charset="0"/>
      <p:regular r:id="rId48"/>
      <p:bold r:id="rId49"/>
      <p:italic r:id="rId50"/>
      <p:boldItalic r:id="rId51"/>
    </p:embeddedFont>
    <p:embeddedFont>
      <p:font typeface="Ricty Diminished" panose="020B0509020203020207" pitchFamily="49" charset="-128"/>
      <p:regular r:id="rId52"/>
      <p:bold r:id="rId53"/>
      <p:italic r:id="rId54"/>
      <p:boldItalic r:id="rId55"/>
    </p:embeddedFont>
    <p:embeddedFont>
      <p:font typeface="Takaoゴシック" panose="020B0509000000000000" pitchFamily="49" charset="-128"/>
      <p:regular r:id="rId56"/>
    </p:embeddedFont>
    <p:embeddedFont>
      <p:font typeface="ＶＤ ロゴジー 太 P" panose="02000504000000000000" pitchFamily="2" charset="-128"/>
      <p:regular r:id="rId57"/>
    </p:embeddedFont>
    <p:embeddedFont>
      <p:font typeface="メイリオ" panose="020B0604030504040204" pitchFamily="50" charset="-128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288" y="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94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650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26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16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187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8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941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329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35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39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075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040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112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411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056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265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2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831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558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961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90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65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388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44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68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55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27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88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4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80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68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1DA582B-B3EB-5C9D-CD25-46EF63EA32DE}"/>
              </a:ext>
            </a:extLst>
          </p:cNvPr>
          <p:cNvSpPr txBox="1"/>
          <p:nvPr/>
        </p:nvSpPr>
        <p:spPr>
          <a:xfrm>
            <a:off x="1025681" y="2040934"/>
            <a:ext cx="4178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プログラミングの基礎①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58569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BASIC</a:t>
            </a:r>
            <a:r>
              <a:rPr kumimoji="1" lang="ja-JP" altLang="en-US" sz="2000" b="1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言語</a:t>
            </a:r>
          </a:p>
        </p:txBody>
      </p:sp>
      <p:sp>
        <p:nvSpPr>
          <p:cNvPr id="48" name="矢印: 下 47">
            <a:extLst>
              <a:ext uri="{FF2B5EF4-FFF2-40B4-BE49-F238E27FC236}">
                <a16:creationId xmlns:a16="http://schemas.microsoft.com/office/drawing/2014/main" id="{381D0392-E86F-4ED5-81E2-872102F4F0C1}"/>
              </a:ext>
            </a:extLst>
          </p:cNvPr>
          <p:cNvSpPr/>
          <p:nvPr/>
        </p:nvSpPr>
        <p:spPr>
          <a:xfrm rot="16200000">
            <a:off x="2084066" y="1040017"/>
            <a:ext cx="474452" cy="53559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568E39-69C8-41AA-8B7A-F78DA221EE3F}"/>
              </a:ext>
            </a:extLst>
          </p:cNvPr>
          <p:cNvSpPr txBox="1"/>
          <p:nvPr/>
        </p:nvSpPr>
        <p:spPr>
          <a:xfrm>
            <a:off x="2688422" y="108319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初心者向けのプログラム言語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274BDB1-45CA-4484-84E5-791134CA4CC9}"/>
              </a:ext>
            </a:extLst>
          </p:cNvPr>
          <p:cNvSpPr txBox="1"/>
          <p:nvPr/>
        </p:nvSpPr>
        <p:spPr>
          <a:xfrm>
            <a:off x="2688422" y="1639765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プログラミングの学習がしやすい。</a:t>
            </a:r>
            <a:endParaRPr kumimoji="1" lang="en-US" altLang="ja-JP" sz="2000"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プログラム言語としての実用性は低い。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B357CE6-D211-422E-A428-D4EA70298151}"/>
              </a:ext>
            </a:extLst>
          </p:cNvPr>
          <p:cNvGrpSpPr/>
          <p:nvPr/>
        </p:nvGrpSpPr>
        <p:grpSpPr>
          <a:xfrm>
            <a:off x="78412" y="2571750"/>
            <a:ext cx="2610010" cy="1125595"/>
            <a:chOff x="78412" y="2525666"/>
            <a:chExt cx="2610010" cy="1125595"/>
          </a:xfrm>
        </p:grpSpPr>
        <p:sp>
          <p:nvSpPr>
            <p:cNvPr id="4" name="爆発: 8 pt 3">
              <a:extLst>
                <a:ext uri="{FF2B5EF4-FFF2-40B4-BE49-F238E27FC236}">
                  <a16:creationId xmlns:a16="http://schemas.microsoft.com/office/drawing/2014/main" id="{418FAAA4-86ED-4209-B28C-924E54D3D4EC}"/>
                </a:ext>
              </a:extLst>
            </p:cNvPr>
            <p:cNvSpPr/>
            <p:nvPr/>
          </p:nvSpPr>
          <p:spPr>
            <a:xfrm>
              <a:off x="327026" y="2525666"/>
              <a:ext cx="2044700" cy="112559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404EC56F-4454-4AD7-904A-F54F24716EE8}"/>
                </a:ext>
              </a:extLst>
            </p:cNvPr>
            <p:cNvSpPr txBox="1"/>
            <p:nvPr/>
          </p:nvSpPr>
          <p:spPr>
            <a:xfrm>
              <a:off x="78412" y="2844646"/>
              <a:ext cx="2610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なぜ</a:t>
              </a:r>
              <a:r>
                <a:rPr kumimoji="1" lang="en-US" altLang="ja-JP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BASIC</a:t>
              </a:r>
              <a:r>
                <a:rPr kumimoji="1" lang="ja-JP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なのか？</a:t>
              </a:r>
            </a:p>
          </p:txBody>
        </p:sp>
      </p:grpSp>
      <p:sp>
        <p:nvSpPr>
          <p:cNvPr id="55" name="矢印: 下 54">
            <a:extLst>
              <a:ext uri="{FF2B5EF4-FFF2-40B4-BE49-F238E27FC236}">
                <a16:creationId xmlns:a16="http://schemas.microsoft.com/office/drawing/2014/main" id="{D5EF18B2-97F1-4B37-BF55-0A11D53EF920}"/>
              </a:ext>
            </a:extLst>
          </p:cNvPr>
          <p:cNvSpPr/>
          <p:nvPr/>
        </p:nvSpPr>
        <p:spPr>
          <a:xfrm rot="16200000">
            <a:off x="2830192" y="2855406"/>
            <a:ext cx="474452" cy="535591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8EE09CA-C881-4B63-86F1-36D5AC55D0EA}"/>
              </a:ext>
            </a:extLst>
          </p:cNvPr>
          <p:cNvSpPr txBox="1"/>
          <p:nvPr/>
        </p:nvSpPr>
        <p:spPr>
          <a:xfrm>
            <a:off x="3506248" y="290306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①今回のプログラミング必須化は、</a:t>
            </a:r>
            <a:endParaRPr kumimoji="1" lang="en-US" altLang="ja-JP" sz="2000"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　</a:t>
            </a:r>
            <a:r>
              <a:rPr kumimoji="1" lang="ja-JP" altLang="en-US" sz="2000" u="sng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プログラム言語の習得</a:t>
            </a:r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ではない。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92DAFF3-3B96-4F6D-BF18-42CC248505E7}"/>
              </a:ext>
            </a:extLst>
          </p:cNvPr>
          <p:cNvSpPr txBox="1"/>
          <p:nvPr/>
        </p:nvSpPr>
        <p:spPr>
          <a:xfrm>
            <a:off x="3506248" y="3662568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②ソフトウェアにお金がかからない。</a:t>
            </a:r>
            <a:endParaRPr kumimoji="1" lang="en-US" altLang="ja-JP" sz="2000"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D63790-5218-44CF-B212-3D4FD00E84DA}"/>
              </a:ext>
            </a:extLst>
          </p:cNvPr>
          <p:cNvSpPr txBox="1"/>
          <p:nvPr/>
        </p:nvSpPr>
        <p:spPr>
          <a:xfrm>
            <a:off x="3506248" y="4114082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③難しい開発環境を理解する必要がない。</a:t>
            </a:r>
            <a:endParaRPr kumimoji="1" lang="en-US" altLang="ja-JP" sz="2000"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299CBB1-0C88-4E70-901E-58F66747AE57}"/>
              </a:ext>
            </a:extLst>
          </p:cNvPr>
          <p:cNvSpPr txBox="1"/>
          <p:nvPr/>
        </p:nvSpPr>
        <p:spPr>
          <a:xfrm>
            <a:off x="3506248" y="4562457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④インストールせず、簡単に利用できる。</a:t>
            </a:r>
            <a:endParaRPr kumimoji="1" lang="en-US" altLang="ja-JP" sz="2000"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3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3" grpId="0"/>
      <p:bldP spid="49" grpId="0"/>
      <p:bldP spid="55" grpId="0" animBg="1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632178" cy="40011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bg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TinyBasic</a:t>
            </a:r>
            <a:endParaRPr kumimoji="1" lang="ja-JP" altLang="en-US" sz="2000" b="1">
              <a:solidFill>
                <a:schemeClr val="bg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B82C32-CB28-4854-8F32-88737C9EECCE}"/>
              </a:ext>
            </a:extLst>
          </p:cNvPr>
          <p:cNvSpPr txBox="1"/>
          <p:nvPr/>
        </p:nvSpPr>
        <p:spPr>
          <a:xfrm>
            <a:off x="282575" y="1755042"/>
            <a:ext cx="6760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使用するソフトウェア </a:t>
            </a:r>
            <a:r>
              <a:rPr kumimoji="1" lang="en-US" altLang="ja-JP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… TinyBasic</a:t>
            </a:r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（フリーソフト）</a:t>
            </a:r>
            <a:endParaRPr kumimoji="1" lang="en-US" altLang="ja-JP" sz="2000">
              <a:solidFill>
                <a:schemeClr val="tx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en-US" altLang="ja-JP" sz="2000" u="sng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https://tbasic.org/</a:t>
            </a:r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　からダウンロード可能</a:t>
            </a:r>
            <a:endParaRPr kumimoji="1" lang="en-US" altLang="ja-JP" sz="2000">
              <a:solidFill>
                <a:schemeClr val="tx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EDB19DD-74CC-49FB-B668-F332610EAA89}"/>
              </a:ext>
            </a:extLst>
          </p:cNvPr>
          <p:cNvSpPr txBox="1"/>
          <p:nvPr/>
        </p:nvSpPr>
        <p:spPr>
          <a:xfrm>
            <a:off x="282575" y="2723595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ダウンロードして、展開したファイルの中から、</a:t>
            </a:r>
            <a:endParaRPr kumimoji="1" lang="en-US" altLang="ja-JP" sz="2000">
              <a:solidFill>
                <a:schemeClr val="tx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en-US" altLang="ja-JP" sz="2000" u="sng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TBasic.exe</a:t>
            </a:r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　というファイルだけをコピーすれば使用可能</a:t>
            </a:r>
            <a:endParaRPr kumimoji="1" lang="en-US" altLang="ja-JP" sz="2000">
              <a:solidFill>
                <a:schemeClr val="tx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76098E7-B8F2-4964-843E-0A80E28B2D24}"/>
              </a:ext>
            </a:extLst>
          </p:cNvPr>
          <p:cNvSpPr txBox="1"/>
          <p:nvPr/>
        </p:nvSpPr>
        <p:spPr>
          <a:xfrm>
            <a:off x="282574" y="3780756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現在でも開発・修正が行われており、</a:t>
            </a:r>
            <a:endParaRPr kumimoji="1" lang="en-US" altLang="ja-JP" sz="2000">
              <a:solidFill>
                <a:schemeClr val="tx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en-US" altLang="ja-JP" sz="2000" u="sng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Windows11</a:t>
            </a:r>
            <a:r>
              <a:rPr kumimoji="1" lang="ja-JP" altLang="en-US" sz="2000">
                <a:solidFill>
                  <a:schemeClr val="tx1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でも使用可能</a:t>
            </a:r>
            <a:endParaRPr kumimoji="1" lang="en-US" altLang="ja-JP" sz="2000">
              <a:solidFill>
                <a:schemeClr val="tx1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BE5D467-EEAE-DA40-2422-37CBC832231E}"/>
              </a:ext>
            </a:extLst>
          </p:cNvPr>
          <p:cNvSpPr txBox="1"/>
          <p:nvPr/>
        </p:nvSpPr>
        <p:spPr>
          <a:xfrm>
            <a:off x="305080" y="4582130"/>
            <a:ext cx="762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※</a:t>
            </a:r>
            <a:r>
              <a:rPr kumimoji="1" lang="ja-JP" altLang="en-US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教科書内に商品名等を記載できないため、ソフトウェアに関する情報はありません。</a:t>
            </a:r>
            <a:endParaRPr kumimoji="1" lang="en-US" altLang="ja-JP">
              <a:solidFill>
                <a:schemeClr val="accent2">
                  <a:lumMod val="75000"/>
                </a:schemeClr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ja-JP" altLang="en-US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　中学校の教科書でもフリーソフトで</a:t>
            </a:r>
            <a:r>
              <a:rPr kumimoji="1" lang="en-US" altLang="ja-JP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BASIC</a:t>
            </a:r>
            <a:r>
              <a:rPr kumimoji="1" lang="ja-JP" altLang="en-US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が採用されているものがあったが同様でした。</a:t>
            </a:r>
            <a:endParaRPr kumimoji="1" lang="en-US" altLang="ja-JP">
              <a:solidFill>
                <a:schemeClr val="accent2">
                  <a:lumMod val="75000"/>
                </a:schemeClr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7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F7AB261-AA43-9402-ED46-4D225C3E02E0}"/>
              </a:ext>
            </a:extLst>
          </p:cNvPr>
          <p:cNvGrpSpPr/>
          <p:nvPr/>
        </p:nvGrpSpPr>
        <p:grpSpPr>
          <a:xfrm>
            <a:off x="1409798" y="1369996"/>
            <a:ext cx="7496799" cy="3484346"/>
            <a:chOff x="1409798" y="1369996"/>
            <a:chExt cx="7496799" cy="3484346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C726BB42-D532-5F32-4B26-1F3BDCC7A9EA}"/>
                </a:ext>
              </a:extLst>
            </p:cNvPr>
            <p:cNvSpPr/>
            <p:nvPr/>
          </p:nvSpPr>
          <p:spPr>
            <a:xfrm>
              <a:off x="1409798" y="1369996"/>
              <a:ext cx="2921570" cy="12769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3E830C7-411F-A6AB-E68F-C54E95FEFBBA}"/>
                </a:ext>
              </a:extLst>
            </p:cNvPr>
            <p:cNvSpPr/>
            <p:nvPr/>
          </p:nvSpPr>
          <p:spPr>
            <a:xfrm>
              <a:off x="1409798" y="3580202"/>
              <a:ext cx="2921570" cy="12741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46EAED2-48E5-C31E-AE48-6400C123CD18}"/>
                </a:ext>
              </a:extLst>
            </p:cNvPr>
            <p:cNvSpPr/>
            <p:nvPr/>
          </p:nvSpPr>
          <p:spPr>
            <a:xfrm>
              <a:off x="5985027" y="3179545"/>
              <a:ext cx="2921570" cy="10401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6C090DD-B653-361F-8A7D-D685E457713B}"/>
              </a:ext>
            </a:extLst>
          </p:cNvPr>
          <p:cNvSpPr txBox="1"/>
          <p:nvPr/>
        </p:nvSpPr>
        <p:spPr>
          <a:xfrm>
            <a:off x="286652" y="1092130"/>
            <a:ext cx="10727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BASIC</a:t>
            </a:r>
            <a:endParaRPr kumimoji="1" lang="ja-JP" altLang="en-US" sz="2000" b="1">
              <a:solidFill>
                <a:srgbClr val="FF0000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294A027-FA50-0045-9FF2-EED3D360B627}"/>
              </a:ext>
            </a:extLst>
          </p:cNvPr>
          <p:cNvSpPr txBox="1"/>
          <p:nvPr/>
        </p:nvSpPr>
        <p:spPr>
          <a:xfrm>
            <a:off x="1409798" y="1098369"/>
            <a:ext cx="26212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Input "</a:t>
            </a:r>
            <a:r>
              <a:rPr kumimoji="1" lang="ja-JP" altLang="en-US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数を入力</a:t>
            </a: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";SU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If SU&lt;10 Then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Print "</a:t>
            </a:r>
            <a:r>
              <a:rPr kumimoji="1" lang="ja-JP" altLang="en-US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小さい</a:t>
            </a: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Else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Print "</a:t>
            </a:r>
            <a:r>
              <a:rPr kumimoji="1" lang="ja-JP" altLang="en-US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大きい</a:t>
            </a: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End If</a:t>
            </a:r>
            <a:endParaRPr kumimoji="1" lang="ja-JP" altLang="en-US" sz="2000" b="1">
              <a:solidFill>
                <a:srgbClr val="FF000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55C3AA9-C606-0AE1-91CF-B3D372AC1071}"/>
              </a:ext>
            </a:extLst>
          </p:cNvPr>
          <p:cNvSpPr txBox="1"/>
          <p:nvPr/>
        </p:nvSpPr>
        <p:spPr>
          <a:xfrm>
            <a:off x="286652" y="2977078"/>
            <a:ext cx="90120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C</a:t>
            </a:r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言語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6D3E9B9-6866-5DBF-5E93-46B57D528E1E}"/>
              </a:ext>
            </a:extLst>
          </p:cNvPr>
          <p:cNvSpPr txBox="1"/>
          <p:nvPr/>
        </p:nvSpPr>
        <p:spPr>
          <a:xfrm>
            <a:off x="1409798" y="3044276"/>
            <a:ext cx="3005951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printf("</a:t>
            </a:r>
            <a:r>
              <a:rPr kumimoji="1" lang="ja-JP" altLang="en-US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数を入力</a:t>
            </a: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");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scanf("%d",&amp;SU);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if (SU&lt;10){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printf("</a:t>
            </a:r>
            <a:r>
              <a:rPr kumimoji="1" lang="ja-JP" altLang="en-US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小さい</a:t>
            </a: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\n");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}else{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printf("</a:t>
            </a:r>
            <a:r>
              <a:rPr kumimoji="1" lang="ja-JP" altLang="en-US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大きい</a:t>
            </a: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\n");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}</a:t>
            </a:r>
            <a:endParaRPr kumimoji="1" lang="ja-JP" altLang="en-US" sz="2000" b="1">
              <a:solidFill>
                <a:schemeClr val="accent6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0620F33-05B4-2E96-CEA7-0648627D555E}"/>
              </a:ext>
            </a:extLst>
          </p:cNvPr>
          <p:cNvSpPr txBox="1"/>
          <p:nvPr/>
        </p:nvSpPr>
        <p:spPr>
          <a:xfrm>
            <a:off x="4480467" y="2844221"/>
            <a:ext cx="125547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Python</a:t>
            </a:r>
            <a:endParaRPr kumimoji="1" lang="ja-JP" altLang="en-US" sz="2000" b="1">
              <a:solidFill>
                <a:schemeClr val="accent2">
                  <a:lumMod val="75000"/>
                </a:schemeClr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22BA2E0-917E-CC63-BA1B-C210C15B169A}"/>
              </a:ext>
            </a:extLst>
          </p:cNvPr>
          <p:cNvSpPr txBox="1"/>
          <p:nvPr/>
        </p:nvSpPr>
        <p:spPr>
          <a:xfrm>
            <a:off x="5915417" y="2892834"/>
            <a:ext cx="274947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su=input('</a:t>
            </a:r>
            <a:r>
              <a:rPr kumimoji="1" lang="ja-JP" altLang="en-US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数を入力</a:t>
            </a: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')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if su&lt;10: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print('</a:t>
            </a:r>
            <a:r>
              <a:rPr kumimoji="1" lang="ja-JP" altLang="en-US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小さい</a:t>
            </a: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')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else: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print('</a:t>
            </a:r>
            <a:r>
              <a:rPr kumimoji="1" lang="ja-JP" altLang="en-US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大きい</a:t>
            </a:r>
            <a:r>
              <a:rPr kumimoji="1" lang="en-US" altLang="ja-JP" sz="2000" b="1">
                <a:solidFill>
                  <a:srgbClr val="0070C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')</a:t>
            </a:r>
            <a:endParaRPr kumimoji="1" lang="ja-JP" altLang="en-US" sz="2000" b="1">
              <a:solidFill>
                <a:srgbClr val="0070C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6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29A9FB2-3CD2-480B-8E06-0EFCA394D932}"/>
              </a:ext>
            </a:extLst>
          </p:cNvPr>
          <p:cNvSpPr/>
          <p:nvPr/>
        </p:nvSpPr>
        <p:spPr>
          <a:xfrm>
            <a:off x="477963" y="3028119"/>
            <a:ext cx="5854254" cy="342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578286"/>
            <a:ext cx="2051306" cy="2660467"/>
            <a:chOff x="1083025" y="1509559"/>
            <a:chExt cx="1834800" cy="2379666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580089" y="1509559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１年次</a:t>
              </a:r>
              <a:endParaRPr sz="105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178050" y="2695025"/>
              <a:ext cx="1562875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200">
                  <a:solidFill>
                    <a:srgbClr val="FF0000"/>
                  </a:solidFill>
                  <a:latin typeface="+mj-ea"/>
                  <a:ea typeface="+mj-ea"/>
                  <a:cs typeface="Barlow"/>
                  <a:sym typeface="Barlow"/>
                </a:rPr>
                <a:t>海洋情報技術 ２単位</a:t>
              </a:r>
              <a:endParaRPr sz="1200">
                <a:solidFill>
                  <a:srgbClr val="FF0000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05" name="Google Shape;1705;p28"/>
            <p:cNvSpPr txBox="1"/>
            <p:nvPr/>
          </p:nvSpPr>
          <p:spPr>
            <a:xfrm>
              <a:off x="1149650" y="3151825"/>
              <a:ext cx="1768175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20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教科書による学習</a:t>
              </a:r>
              <a:endParaRPr lang="en-US" altLang="ja-JP" sz="120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ja-JP" altLang="en-US" sz="120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アプリケーションソフトウェア</a:t>
              </a:r>
              <a:endParaRPr lang="en-US" altLang="ja-JP" sz="120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025" y="2459726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576623"/>
            <a:ext cx="2051418" cy="2662129"/>
            <a:chOff x="1083025" y="1508072"/>
            <a:chExt cx="1834900" cy="2381153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556829" y="15080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２年次</a:t>
              </a:r>
              <a:endParaRPr sz="105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20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Barlow"/>
                  <a:sym typeface="Barlow"/>
                </a:rPr>
                <a:t>海洋情報技術 ２単位</a:t>
              </a: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BASIC</a:t>
              </a:r>
              <a:r>
                <a:rPr lang="ja-JP" altLang="en-US" sz="120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プログラミング</a:t>
              </a:r>
              <a:endParaRPr sz="120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576624"/>
            <a:ext cx="2051418" cy="2661335"/>
            <a:chOff x="1083025" y="1508783"/>
            <a:chExt cx="1834900" cy="2380442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553006" y="1508783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３年次</a:t>
              </a:r>
              <a:endParaRPr sz="105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06033" y="2695025"/>
              <a:ext cx="1692668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200">
                  <a:solidFill>
                    <a:srgbClr val="FF0000"/>
                  </a:solidFill>
                  <a:latin typeface="+mj-ea"/>
                  <a:ea typeface="+mj-ea"/>
                  <a:cs typeface="Barlow"/>
                  <a:sym typeface="Barlow"/>
                </a:rPr>
                <a:t>海洋情報技術 ４単位選択</a:t>
              </a:r>
              <a:endParaRPr sz="1200">
                <a:solidFill>
                  <a:srgbClr val="FF0000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VisualBasic.NET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3D-CAD</a:t>
              </a:r>
              <a:endParaRPr sz="120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9" y="1576623"/>
            <a:ext cx="2051418" cy="2661322"/>
            <a:chOff x="1083025" y="1508794"/>
            <a:chExt cx="1834900" cy="2380431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551511" y="1508794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>
                  <a:solidFill>
                    <a:schemeClr val="accent4"/>
                  </a:solidFill>
                  <a:latin typeface="+mj-ea"/>
                  <a:ea typeface="+mj-ea"/>
                  <a:cs typeface="Barlow"/>
                  <a:sym typeface="Barlow"/>
                </a:rPr>
                <a:t>専攻科</a:t>
              </a:r>
              <a:endParaRPr sz="1050">
                <a:solidFill>
                  <a:schemeClr val="accent4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200">
                  <a:solidFill>
                    <a:schemeClr val="accent4"/>
                  </a:solidFill>
                  <a:latin typeface="+mj-ea"/>
                  <a:ea typeface="+mj-ea"/>
                  <a:cs typeface="Barlow"/>
                  <a:sym typeface="Barlow"/>
                </a:rPr>
                <a:t>情報技術</a:t>
              </a:r>
              <a:endParaRPr sz="1200">
                <a:solidFill>
                  <a:schemeClr val="accent4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+mj-ea"/>
                  <a:ea typeface="+mj-ea"/>
                  <a:cs typeface="Barlow"/>
                  <a:sym typeface="Barlow"/>
                </a:rPr>
                <a:t>BASIC</a:t>
              </a:r>
              <a:r>
                <a:rPr lang="ja-JP" altLang="en-US" sz="1200">
                  <a:solidFill>
                    <a:schemeClr val="accent4"/>
                  </a:solidFill>
                  <a:latin typeface="+mj-ea"/>
                  <a:ea typeface="+mj-ea"/>
                  <a:cs typeface="Barlow"/>
                  <a:sym typeface="Barlow"/>
                </a:rPr>
                <a:t>プログラミング</a:t>
              </a:r>
              <a:endParaRPr sz="1200">
                <a:solidFill>
                  <a:schemeClr val="accent4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295738-55AF-41A4-93B1-6DBFF0FC0702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EEC85BF-1C34-4945-ABD8-0CA2EBC36AA7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5A5211-DEA1-445C-AD7A-C02C5F23F621}"/>
              </a:ext>
            </a:extLst>
          </p:cNvPr>
          <p:cNvSpPr txBox="1"/>
          <p:nvPr/>
        </p:nvSpPr>
        <p:spPr>
          <a:xfrm>
            <a:off x="282575" y="972579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本校 情報通信科の３年間の流れ</a:t>
            </a:r>
            <a:endParaRPr kumimoji="1" lang="en-US" altLang="ja-JP" sz="2000">
              <a:solidFill>
                <a:schemeClr val="accent2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7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578286"/>
            <a:ext cx="2051306" cy="1824426"/>
            <a:chOff x="1083025" y="1509559"/>
            <a:chExt cx="1834800" cy="1631866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580089" y="1509559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 b="1">
                  <a:solidFill>
                    <a:srgbClr val="FF0000"/>
                  </a:solidFill>
                  <a:latin typeface="+mj-ea"/>
                  <a:ea typeface="+mj-ea"/>
                  <a:cs typeface="Barlow"/>
                  <a:sym typeface="Barlow"/>
                </a:rPr>
                <a:t>１年次</a:t>
              </a:r>
              <a:endParaRPr sz="1050" b="1">
                <a:solidFill>
                  <a:srgbClr val="FF0000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178050" y="2695025"/>
              <a:ext cx="1562875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200">
                  <a:solidFill>
                    <a:srgbClr val="FF0000"/>
                  </a:solidFill>
                  <a:latin typeface="+mj-ea"/>
                  <a:ea typeface="+mj-ea"/>
                  <a:cs typeface="Barlow"/>
                  <a:sym typeface="Barlow"/>
                </a:rPr>
                <a:t>海洋情報技術 ２単位</a:t>
              </a:r>
              <a:endParaRPr sz="1200">
                <a:solidFill>
                  <a:srgbClr val="FF0000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025" y="2459726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576623"/>
            <a:ext cx="2051418" cy="1225079"/>
            <a:chOff x="1083025" y="1508072"/>
            <a:chExt cx="1834900" cy="1095777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556829" y="15080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２年次</a:t>
              </a:r>
              <a:endParaRPr sz="105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576624"/>
            <a:ext cx="2051418" cy="1224284"/>
            <a:chOff x="1083025" y="1508783"/>
            <a:chExt cx="1834900" cy="1095066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553006" y="1508783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sz="1050">
                  <a:solidFill>
                    <a:schemeClr val="accent2"/>
                  </a:solidFill>
                  <a:latin typeface="+mj-ea"/>
                  <a:ea typeface="+mj-ea"/>
                  <a:cs typeface="Barlow"/>
                  <a:sym typeface="Barlow"/>
                </a:rPr>
                <a:t>３年次</a:t>
              </a:r>
              <a:endParaRPr sz="1050">
                <a:solidFill>
                  <a:schemeClr val="accent2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295738-55AF-41A4-93B1-6DBFF0FC0702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EEC85BF-1C34-4945-ABD8-0CA2EBC36AA7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5A5211-DEA1-445C-AD7A-C02C5F23F621}"/>
              </a:ext>
            </a:extLst>
          </p:cNvPr>
          <p:cNvSpPr txBox="1"/>
          <p:nvPr/>
        </p:nvSpPr>
        <p:spPr>
          <a:xfrm>
            <a:off x="282575" y="972579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１年次の２単位しかないケース</a:t>
            </a:r>
            <a:endParaRPr kumimoji="1" lang="en-US" altLang="ja-JP" sz="2000">
              <a:solidFill>
                <a:schemeClr val="accent2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6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465868"/>
            <a:ext cx="7709928" cy="1335034"/>
            <a:chOff x="1083025" y="1409001"/>
            <a:chExt cx="1834800" cy="1194125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852964" y="1409001"/>
              <a:ext cx="624300" cy="416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ja-JP" altLang="en-US" b="1">
                  <a:solidFill>
                    <a:srgbClr val="FF0000"/>
                  </a:solidFill>
                  <a:latin typeface="+mj-ea"/>
                  <a:ea typeface="+mj-ea"/>
                  <a:cs typeface="Barlow"/>
                  <a:sym typeface="Barlow"/>
                </a:rPr>
                <a:t>１年次</a:t>
              </a:r>
              <a:endParaRPr b="1">
                <a:solidFill>
                  <a:srgbClr val="FF0000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114418" y="1913050"/>
              <a:ext cx="1562875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600" b="1">
                  <a:solidFill>
                    <a:srgbClr val="FF0000"/>
                  </a:solidFill>
                  <a:latin typeface="+mj-ea"/>
                  <a:ea typeface="+mj-ea"/>
                  <a:cs typeface="Barlow"/>
                  <a:sym typeface="Barlow"/>
                </a:rPr>
                <a:t>海洋情報技術 ２単位</a:t>
              </a:r>
              <a:endParaRPr sz="1600" b="1">
                <a:solidFill>
                  <a:srgbClr val="FF0000"/>
                </a:solidFill>
                <a:latin typeface="+mj-ea"/>
                <a:ea typeface="+mj-ea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>
              <a:cxnSpLocks/>
            </p:cNvCxnSpPr>
            <p:nvPr/>
          </p:nvCxnSpPr>
          <p:spPr>
            <a:xfrm>
              <a:off x="2477264" y="1604492"/>
              <a:ext cx="400059" cy="70213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025" y="2459726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295738-55AF-41A4-93B1-6DBFF0FC0702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EEC85BF-1C34-4945-ABD8-0CA2EBC36AA7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5A5211-DEA1-445C-AD7A-C02C5F23F621}"/>
              </a:ext>
            </a:extLst>
          </p:cNvPr>
          <p:cNvSpPr txBox="1"/>
          <p:nvPr/>
        </p:nvSpPr>
        <p:spPr>
          <a:xfrm>
            <a:off x="282575" y="972579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１年次の２単位しかないケース</a:t>
            </a:r>
            <a:endParaRPr kumimoji="1" lang="en-US" altLang="ja-JP" sz="2000">
              <a:solidFill>
                <a:schemeClr val="accent2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A6CF6AE-3433-E097-6629-133DBBFD4DE7}"/>
              </a:ext>
            </a:extLst>
          </p:cNvPr>
          <p:cNvCxnSpPr/>
          <p:nvPr/>
        </p:nvCxnSpPr>
        <p:spPr>
          <a:xfrm>
            <a:off x="2723738" y="2155649"/>
            <a:ext cx="0" cy="265759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E7F9F89-E5A0-3D61-C675-25F854051D91}"/>
              </a:ext>
            </a:extLst>
          </p:cNvPr>
          <p:cNvCxnSpPr/>
          <p:nvPr/>
        </p:nvCxnSpPr>
        <p:spPr>
          <a:xfrm>
            <a:off x="5568133" y="2155649"/>
            <a:ext cx="0" cy="265759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686046-CFE4-85A1-5D9A-25AEA5D7AEB5}"/>
              </a:ext>
            </a:extLst>
          </p:cNvPr>
          <p:cNvSpPr txBox="1"/>
          <p:nvPr/>
        </p:nvSpPr>
        <p:spPr>
          <a:xfrm>
            <a:off x="571987" y="2792822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１学期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0B87D3-6F5E-DA9C-C030-BF691EAC745A}"/>
              </a:ext>
            </a:extLst>
          </p:cNvPr>
          <p:cNvSpPr txBox="1"/>
          <p:nvPr/>
        </p:nvSpPr>
        <p:spPr>
          <a:xfrm>
            <a:off x="2723738" y="2792822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２学期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01F764-94D5-F3C0-885B-FA8CD0D8E3EF}"/>
              </a:ext>
            </a:extLst>
          </p:cNvPr>
          <p:cNvSpPr txBox="1"/>
          <p:nvPr/>
        </p:nvSpPr>
        <p:spPr>
          <a:xfrm>
            <a:off x="5548678" y="278756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３学期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12C0D64-8B51-E7C1-B7DC-1C09DBAB094F}"/>
              </a:ext>
            </a:extLst>
          </p:cNvPr>
          <p:cNvGrpSpPr/>
          <p:nvPr/>
        </p:nvGrpSpPr>
        <p:grpSpPr>
          <a:xfrm>
            <a:off x="477963" y="3237365"/>
            <a:ext cx="7709906" cy="1365390"/>
            <a:chOff x="477963" y="3237365"/>
            <a:chExt cx="7709906" cy="136539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D34DDF3-9C04-5C6E-450C-6E704CAC87B3}"/>
                </a:ext>
              </a:extLst>
            </p:cNvPr>
            <p:cNvSpPr/>
            <p:nvPr/>
          </p:nvSpPr>
          <p:spPr>
            <a:xfrm>
              <a:off x="477963" y="3237365"/>
              <a:ext cx="7709906" cy="3878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800" b="1">
                  <a:solidFill>
                    <a:schemeClr val="accent2"/>
                  </a:solidFill>
                </a:rPr>
                <a:t>教科書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FE7E8FF-DD1C-DCA1-46A6-F0C1C1C2FE50}"/>
                </a:ext>
              </a:extLst>
            </p:cNvPr>
            <p:cNvGrpSpPr/>
            <p:nvPr/>
          </p:nvGrpSpPr>
          <p:grpSpPr>
            <a:xfrm>
              <a:off x="477963" y="3726458"/>
              <a:ext cx="7709906" cy="876297"/>
              <a:chOff x="477963" y="3726458"/>
              <a:chExt cx="7709906" cy="876297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F6D41D5-D325-530A-0DC3-4589F1FD6FB7}"/>
                  </a:ext>
                </a:extLst>
              </p:cNvPr>
              <p:cNvSpPr/>
              <p:nvPr/>
            </p:nvSpPr>
            <p:spPr>
              <a:xfrm>
                <a:off x="477963" y="3726458"/>
                <a:ext cx="5090168" cy="3878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800" b="1">
                    <a:solidFill>
                      <a:schemeClr val="accent6">
                        <a:lumMod val="50000"/>
                      </a:schemeClr>
                    </a:solidFill>
                  </a:rPr>
                  <a:t>アプリケーションソフト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1602479-C2ED-7288-7F33-34D2BF3CDFFB}"/>
                  </a:ext>
                </a:extLst>
              </p:cNvPr>
              <p:cNvSpPr/>
              <p:nvPr/>
            </p:nvSpPr>
            <p:spPr>
              <a:xfrm>
                <a:off x="5568131" y="4214924"/>
                <a:ext cx="2619738" cy="3878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800" b="1">
                    <a:solidFill>
                      <a:srgbClr val="FF0000"/>
                    </a:solidFill>
                  </a:rPr>
                  <a:t>プログラミング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1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295738-55AF-41A4-93B1-6DBFF0FC0702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EEC85BF-1C34-4945-ABD8-0CA2EBC36AA7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7040C7D8-9CCC-BF7D-F474-330BAD48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3" y="1874375"/>
            <a:ext cx="1902572" cy="17302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D89791-DE9A-B906-F313-387477BB846B}"/>
              </a:ext>
            </a:extLst>
          </p:cNvPr>
          <p:cNvSpPr txBox="1"/>
          <p:nvPr/>
        </p:nvSpPr>
        <p:spPr>
          <a:xfrm>
            <a:off x="3223836" y="2477896"/>
            <a:ext cx="5056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プログラミングの準備</a:t>
            </a:r>
          </a:p>
        </p:txBody>
      </p:sp>
    </p:spTree>
    <p:extLst>
      <p:ext uri="{BB962C8B-B14F-4D97-AF65-F5344CB8AC3E}">
        <p14:creationId xmlns:p14="http://schemas.microsoft.com/office/powerpoint/2010/main" val="404581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32624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生徒用ソフトウェアの準備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120AD0-E875-BBAF-D81A-ED3687BA8BE1}"/>
              </a:ext>
            </a:extLst>
          </p:cNvPr>
          <p:cNvSpPr txBox="1"/>
          <p:nvPr/>
        </p:nvSpPr>
        <p:spPr>
          <a:xfrm>
            <a:off x="470807" y="2177584"/>
            <a:ext cx="2631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ホームページから</a:t>
            </a:r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https://tbasic.org/</a:t>
            </a:r>
            <a:endParaRPr lang="ja-JP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266E05-F3C8-F869-B027-A26EDB1ECBBC}"/>
              </a:ext>
            </a:extLst>
          </p:cNvPr>
          <p:cNvSpPr txBox="1"/>
          <p:nvPr/>
        </p:nvSpPr>
        <p:spPr>
          <a:xfrm>
            <a:off x="230263" y="163485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①ソフトのダウンロード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70B3013-D491-B1DB-43B6-F8E47D36301D}"/>
              </a:ext>
            </a:extLst>
          </p:cNvPr>
          <p:cNvGrpSpPr/>
          <p:nvPr/>
        </p:nvGrpSpPr>
        <p:grpSpPr>
          <a:xfrm>
            <a:off x="470807" y="3275299"/>
            <a:ext cx="2631622" cy="759812"/>
            <a:chOff x="470807" y="3266155"/>
            <a:chExt cx="2631622" cy="75981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5833EB7-FDBF-2346-8315-619D28CF9931}"/>
                </a:ext>
              </a:extLst>
            </p:cNvPr>
            <p:cNvSpPr txBox="1"/>
            <p:nvPr/>
          </p:nvSpPr>
          <p:spPr>
            <a:xfrm>
              <a:off x="470807" y="3266155"/>
              <a:ext cx="26316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</a:t>
              </a:r>
              <a:r>
                <a:rPr lang="ja-JP" alt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から</a:t>
              </a:r>
              <a:endParaRPr lang="en-US" altLang="ja-JP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r>
                <a:rPr lang="en-US" altLang="ja-JP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TinyBasic</a:t>
              </a:r>
              <a:endParaRPr lang="ja-JP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C50A30C-73E4-D385-1FBE-40C0A6CE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952" y="3439045"/>
              <a:ext cx="586922" cy="586922"/>
            </a:xfrm>
            <a:prstGeom prst="rect">
              <a:avLst/>
            </a:prstGeom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FEB42E-B97A-6CCB-76B7-081C49F6A6DE}"/>
              </a:ext>
            </a:extLst>
          </p:cNvPr>
          <p:cNvSpPr/>
          <p:nvPr/>
        </p:nvSpPr>
        <p:spPr>
          <a:xfrm>
            <a:off x="362857" y="2068286"/>
            <a:ext cx="2873357" cy="221033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03BE25-EDF3-149C-BDD9-63DFEAD55274}"/>
              </a:ext>
            </a:extLst>
          </p:cNvPr>
          <p:cNvSpPr/>
          <p:nvPr/>
        </p:nvSpPr>
        <p:spPr>
          <a:xfrm>
            <a:off x="3436383" y="2618429"/>
            <a:ext cx="504371" cy="11627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A9BFCC-3486-28B5-E696-D859A288A014}"/>
              </a:ext>
            </a:extLst>
          </p:cNvPr>
          <p:cNvSpPr txBox="1"/>
          <p:nvPr/>
        </p:nvSpPr>
        <p:spPr>
          <a:xfrm>
            <a:off x="3946507" y="163485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②ファイルをコピー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B85FC0B-0315-75C6-C592-47C59516067B}"/>
              </a:ext>
            </a:extLst>
          </p:cNvPr>
          <p:cNvGrpSpPr/>
          <p:nvPr/>
        </p:nvGrpSpPr>
        <p:grpSpPr>
          <a:xfrm>
            <a:off x="4274706" y="2177584"/>
            <a:ext cx="1836592" cy="540686"/>
            <a:chOff x="4292065" y="2068287"/>
            <a:chExt cx="1836592" cy="54068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E03E630-40B5-6A75-9AC9-507C29314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2065" y="2068287"/>
              <a:ext cx="504371" cy="540686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668F618-C41D-33EF-EF17-4111585E088E}"/>
                </a:ext>
              </a:extLst>
            </p:cNvPr>
            <p:cNvSpPr txBox="1"/>
            <p:nvPr/>
          </p:nvSpPr>
          <p:spPr>
            <a:xfrm>
              <a:off x="4796436" y="2085753"/>
              <a:ext cx="13322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TBasic</a:t>
              </a:r>
              <a:endParaRPr lang="ja-JP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C2414943-CBB4-03E2-D203-60A0453CDA9E}"/>
              </a:ext>
            </a:extLst>
          </p:cNvPr>
          <p:cNvSpPr/>
          <p:nvPr/>
        </p:nvSpPr>
        <p:spPr>
          <a:xfrm rot="4362330">
            <a:off x="4770652" y="2914991"/>
            <a:ext cx="870766" cy="623231"/>
          </a:xfrm>
          <a:prstGeom prst="rightArrow">
            <a:avLst>
              <a:gd name="adj1" fmla="val 50000"/>
              <a:gd name="adj2" fmla="val 7246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2086265-8E2F-BA83-461E-2C8093A65832}"/>
              </a:ext>
            </a:extLst>
          </p:cNvPr>
          <p:cNvGrpSpPr/>
          <p:nvPr/>
        </p:nvGrpSpPr>
        <p:grpSpPr>
          <a:xfrm>
            <a:off x="4997727" y="3558929"/>
            <a:ext cx="3115759" cy="1042046"/>
            <a:chOff x="4852584" y="3388386"/>
            <a:chExt cx="3115759" cy="1042046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57D2596-8C6A-7662-1A4B-81C36BE9C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2584" y="3388386"/>
              <a:ext cx="1042046" cy="1042046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12025EF-5A43-077B-87FD-809EB995417D}"/>
                </a:ext>
              </a:extLst>
            </p:cNvPr>
            <p:cNvSpPr txBox="1"/>
            <p:nvPr/>
          </p:nvSpPr>
          <p:spPr>
            <a:xfrm>
              <a:off x="5940220" y="3610622"/>
              <a:ext cx="20281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USB</a:t>
              </a:r>
              <a:r>
                <a:rPr lang="ja-JP" alt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メモリ</a:t>
              </a:r>
              <a:endParaRPr lang="ja-JP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8270937-2F7B-44F8-9780-5EABA0966B65}"/>
              </a:ext>
            </a:extLst>
          </p:cNvPr>
          <p:cNvSpPr/>
          <p:nvPr/>
        </p:nvSpPr>
        <p:spPr>
          <a:xfrm>
            <a:off x="4111171" y="2068286"/>
            <a:ext cx="4122058" cy="25326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3" grpId="0" animBg="1"/>
      <p:bldP spid="14" grpId="0"/>
      <p:bldP spid="19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27494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プログラム用フォント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5" y="1699395"/>
            <a:ext cx="5262979" cy="212365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Print "HELLO"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44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AB61AA9-5E24-4C86-915D-635C02C22E0D}"/>
              </a:ext>
            </a:extLst>
          </p:cNvPr>
          <p:cNvGrpSpPr/>
          <p:nvPr/>
        </p:nvGrpSpPr>
        <p:grpSpPr>
          <a:xfrm>
            <a:off x="5823282" y="1092130"/>
            <a:ext cx="2979747" cy="3411663"/>
            <a:chOff x="5669278" y="663958"/>
            <a:chExt cx="2979747" cy="341166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18A5E23-5A55-49BF-B133-6B0A32779746}"/>
                </a:ext>
              </a:extLst>
            </p:cNvPr>
            <p:cNvSpPr txBox="1"/>
            <p:nvPr/>
          </p:nvSpPr>
          <p:spPr>
            <a:xfrm>
              <a:off x="5669279" y="1483786"/>
              <a:ext cx="269186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solidFill>
                    <a:schemeClr val="accent4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[MS</a:t>
              </a:r>
              <a:r>
                <a:rPr lang="ja-JP" altLang="en-US" sz="2800">
                  <a:solidFill>
                    <a:schemeClr val="accent4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ゴシック</a:t>
              </a:r>
              <a:r>
                <a:rPr lang="en-US" altLang="ja-JP" sz="2800">
                  <a:solidFill>
                    <a:schemeClr val="accent4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]</a:t>
              </a:r>
            </a:p>
            <a:p>
              <a:r>
                <a:rPr lang="en-US" altLang="ja-JP" sz="280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0 O   1 I l</a:t>
              </a:r>
              <a:endParaRPr lang="ja-JP" altLang="en-US" sz="28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844C2C2-235B-4FF0-B59C-983C55EFF3A0}"/>
                </a:ext>
              </a:extLst>
            </p:cNvPr>
            <p:cNvSpPr txBox="1"/>
            <p:nvPr/>
          </p:nvSpPr>
          <p:spPr>
            <a:xfrm>
              <a:off x="5669279" y="2301686"/>
              <a:ext cx="297974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solidFill>
                    <a:schemeClr val="accent4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[Takao</a:t>
              </a:r>
              <a:r>
                <a:rPr lang="ja-JP" altLang="en-US" sz="2800">
                  <a:solidFill>
                    <a:schemeClr val="accent4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ゴシック</a:t>
              </a:r>
              <a:r>
                <a:rPr lang="en-US" altLang="ja-JP" sz="2800">
                  <a:solidFill>
                    <a:schemeClr val="accent4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]</a:t>
              </a:r>
            </a:p>
            <a:p>
              <a:r>
                <a:rPr lang="en-US" altLang="ja-JP" sz="2800">
                  <a:solidFill>
                    <a:schemeClr val="tx1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0 O   1 I l</a:t>
              </a:r>
              <a:endParaRPr lang="ja-JP" altLang="en-US" sz="2800">
                <a:solidFill>
                  <a:schemeClr val="tx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6155624-2906-413C-A74A-0C2578BF8541}"/>
                </a:ext>
              </a:extLst>
            </p:cNvPr>
            <p:cNvSpPr txBox="1"/>
            <p:nvPr/>
          </p:nvSpPr>
          <p:spPr>
            <a:xfrm>
              <a:off x="5678776" y="3121514"/>
              <a:ext cx="265349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solidFill>
                    <a:schemeClr val="accent4"/>
                  </a:solidFill>
                  <a:latin typeface="Ricty Diminished" panose="020B0509020203020207" pitchFamily="49" charset="-128"/>
                  <a:ea typeface="Ricty Diminished" panose="020B0509020203020207" pitchFamily="49" charset="-128"/>
                </a:rPr>
                <a:t>[Ricty(</a:t>
              </a:r>
              <a:r>
                <a:rPr lang="ja-JP" altLang="en-US" sz="2800">
                  <a:solidFill>
                    <a:schemeClr val="accent4"/>
                  </a:solidFill>
                  <a:latin typeface="Ricty Diminished" panose="020B0509020203020207" pitchFamily="49" charset="-128"/>
                  <a:ea typeface="Ricty Diminished" panose="020B0509020203020207" pitchFamily="49" charset="-128"/>
                </a:rPr>
                <a:t>ﾘｸﾃｨ</a:t>
              </a:r>
              <a:r>
                <a:rPr lang="en-US" altLang="ja-JP" sz="2800">
                  <a:solidFill>
                    <a:schemeClr val="accent4"/>
                  </a:solidFill>
                  <a:latin typeface="Ricty Diminished" panose="020B0509020203020207" pitchFamily="49" charset="-128"/>
                  <a:ea typeface="Ricty Diminished" panose="020B0509020203020207" pitchFamily="49" charset="-128"/>
                </a:rPr>
                <a:t>)]</a:t>
              </a:r>
            </a:p>
            <a:p>
              <a:r>
                <a:rPr lang="en-US" altLang="ja-JP" sz="2800">
                  <a:solidFill>
                    <a:schemeClr val="tx1"/>
                  </a:solidFill>
                  <a:latin typeface="Ricty Diminished" panose="020B0509020203020207" pitchFamily="49" charset="-128"/>
                  <a:ea typeface="Ricty Diminished" panose="020B0509020203020207" pitchFamily="49" charset="-128"/>
                </a:rPr>
                <a:t>0 O   1 I l</a:t>
              </a:r>
              <a:endParaRPr lang="ja-JP" altLang="en-US" sz="2800">
                <a:solidFill>
                  <a:schemeClr val="tx1"/>
                </a:solidFill>
                <a:latin typeface="Ricty Diminished" panose="020B0509020203020207" pitchFamily="49" charset="-128"/>
                <a:ea typeface="Ricty Diminished" panose="020B0509020203020207" pitchFamily="49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3A96A75-21FB-4821-B264-99C77BA43194}"/>
                </a:ext>
              </a:extLst>
            </p:cNvPr>
            <p:cNvSpPr txBox="1"/>
            <p:nvPr/>
          </p:nvSpPr>
          <p:spPr>
            <a:xfrm>
              <a:off x="5669278" y="663958"/>
              <a:ext cx="223230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solidFill>
                    <a:schemeClr val="accent4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[Century]</a:t>
              </a:r>
            </a:p>
            <a:p>
              <a:r>
                <a:rPr lang="en-US" altLang="ja-JP" sz="2800">
                  <a:solidFill>
                    <a:schemeClr val="tx1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0 O     1 I  l</a:t>
              </a:r>
              <a:endParaRPr lang="ja-JP" altLang="en-US" sz="28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0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295738-55AF-41A4-93B1-6DBFF0FC0702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EEC85BF-1C34-4945-ABD8-0CA2EBC36AA7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7040C7D8-9CCC-BF7D-F474-330BAD48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3" y="1874375"/>
            <a:ext cx="1902572" cy="17302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D89791-DE9A-B906-F313-387477BB846B}"/>
              </a:ext>
            </a:extLst>
          </p:cNvPr>
          <p:cNvSpPr txBox="1"/>
          <p:nvPr/>
        </p:nvSpPr>
        <p:spPr>
          <a:xfrm>
            <a:off x="3223836" y="2477896"/>
            <a:ext cx="3478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</a:t>
            </a:r>
          </a:p>
        </p:txBody>
      </p:sp>
    </p:spTree>
    <p:extLst>
      <p:ext uri="{BB962C8B-B14F-4D97-AF65-F5344CB8AC3E}">
        <p14:creationId xmlns:p14="http://schemas.microsoft.com/office/powerpoint/2010/main" val="96748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66D52-DCD7-9DD3-FCA5-64132591B50C}"/>
              </a:ext>
            </a:extLst>
          </p:cNvPr>
          <p:cNvSpPr txBox="1"/>
          <p:nvPr/>
        </p:nvSpPr>
        <p:spPr>
          <a:xfrm>
            <a:off x="3056127" y="4041590"/>
            <a:ext cx="23391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海洋情報技術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E95F738-C39D-CBFD-EADD-7E5A14D24584}"/>
              </a:ext>
            </a:extLst>
          </p:cNvPr>
          <p:cNvGrpSpPr/>
          <p:nvPr/>
        </p:nvGrpSpPr>
        <p:grpSpPr>
          <a:xfrm>
            <a:off x="1819262" y="4028837"/>
            <a:ext cx="1073497" cy="972281"/>
            <a:chOff x="2021028" y="1274751"/>
            <a:chExt cx="1073497" cy="972281"/>
          </a:xfrm>
        </p:grpSpPr>
        <p:sp>
          <p:nvSpPr>
            <p:cNvPr id="4" name="矢印: 右 3">
              <a:extLst>
                <a:ext uri="{FF2B5EF4-FFF2-40B4-BE49-F238E27FC236}">
                  <a16:creationId xmlns:a16="http://schemas.microsoft.com/office/drawing/2014/main" id="{BB9FCB91-697F-929B-A94A-954869315FF2}"/>
                </a:ext>
              </a:extLst>
            </p:cNvPr>
            <p:cNvSpPr/>
            <p:nvPr/>
          </p:nvSpPr>
          <p:spPr>
            <a:xfrm>
              <a:off x="2021028" y="1274751"/>
              <a:ext cx="1073497" cy="54872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8271FCE-DBEA-3002-7E12-237035571AC2}"/>
                </a:ext>
              </a:extLst>
            </p:cNvPr>
            <p:cNvSpPr txBox="1"/>
            <p:nvPr/>
          </p:nvSpPr>
          <p:spPr>
            <a:xfrm>
              <a:off x="2106370" y="172381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代替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82BBDD1-A755-482E-F9B7-BB78550632FA}"/>
              </a:ext>
            </a:extLst>
          </p:cNvPr>
          <p:cNvGrpSpPr/>
          <p:nvPr/>
        </p:nvGrpSpPr>
        <p:grpSpPr>
          <a:xfrm>
            <a:off x="353851" y="3683178"/>
            <a:ext cx="1338828" cy="881632"/>
            <a:chOff x="555617" y="929092"/>
            <a:chExt cx="1338828" cy="881632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C44C000-01EC-BAE9-F36B-6DDDF7C60AB0}"/>
                </a:ext>
              </a:extLst>
            </p:cNvPr>
            <p:cNvSpPr txBox="1"/>
            <p:nvPr/>
          </p:nvSpPr>
          <p:spPr>
            <a:xfrm>
              <a:off x="598311" y="1287504"/>
              <a:ext cx="1261884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>
                  <a:solidFill>
                    <a:srgbClr val="C00000"/>
                  </a:solidFill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情報</a:t>
              </a:r>
              <a:r>
                <a:rPr kumimoji="1" lang="en-US" altLang="ja-JP" sz="2800" b="1">
                  <a:solidFill>
                    <a:srgbClr val="C00000"/>
                  </a:solidFill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Ⅰ</a:t>
              </a:r>
              <a:endParaRPr kumimoji="1" lang="ja-JP" altLang="en-US" sz="2800" b="1">
                <a:solidFill>
                  <a:srgbClr val="C0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BB0E0D0-F1CD-A3E6-96E2-E3C9A4357348}"/>
                </a:ext>
              </a:extLst>
            </p:cNvPr>
            <p:cNvSpPr txBox="1"/>
            <p:nvPr/>
          </p:nvSpPr>
          <p:spPr>
            <a:xfrm>
              <a:off x="555617" y="92909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必履修科目</a:t>
              </a: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C599FD1E-C2EC-87A7-6018-955FF2C51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1" y="911807"/>
            <a:ext cx="5020087" cy="25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240161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accent6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TinyBasic</a:t>
            </a:r>
            <a:r>
              <a:rPr kumimoji="1" lang="ja-JP" altLang="en-US" sz="2000" b="1">
                <a:solidFill>
                  <a:schemeClr val="accent6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の起動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8D2CE8-F220-41B9-B3D6-68287143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625878"/>
            <a:ext cx="8602154" cy="3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300595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プログラムの入力と実行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5" y="1699395"/>
            <a:ext cx="5262979" cy="212365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Print "HELLO"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44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0DDAC1-FEAE-42E0-87F7-8E1D8DD418B0}"/>
              </a:ext>
            </a:extLst>
          </p:cNvPr>
          <p:cNvSpPr/>
          <p:nvPr/>
        </p:nvSpPr>
        <p:spPr>
          <a:xfrm>
            <a:off x="5743074" y="1699395"/>
            <a:ext cx="3118351" cy="2108465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4400">
                <a:latin typeface="Takaoゴシック" panose="020B0509000000000000" pitchFamily="49" charset="-128"/>
                <a:ea typeface="Takaoゴシック" panose="020B0509000000000000" pitchFamily="49" charset="-128"/>
              </a:rPr>
              <a:t>HELLO</a:t>
            </a:r>
          </a:p>
          <a:p>
            <a:r>
              <a:rPr kumimoji="1" lang="en-US" altLang="ja-JP" sz="4400">
                <a:latin typeface="Takaoゴシック" panose="020B0509000000000000" pitchFamily="49" charset="-128"/>
                <a:ea typeface="Takaoゴシック" panose="020B0509000000000000" pitchFamily="49" charset="-128"/>
              </a:rPr>
              <a:t>OK</a:t>
            </a:r>
          </a:p>
          <a:p>
            <a:endParaRPr kumimoji="1" lang="ja-JP" altLang="en-US" sz="4400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3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300595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プログラムの入力と実行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5" y="1699395"/>
            <a:ext cx="5262979" cy="212365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Print "HELLO"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44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E1DCF-2B4D-4277-B92D-DE3B937C9B50}"/>
              </a:ext>
            </a:extLst>
          </p:cNvPr>
          <p:cNvSpPr txBox="1"/>
          <p:nvPr/>
        </p:nvSpPr>
        <p:spPr>
          <a:xfrm>
            <a:off x="5621154" y="180313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画面を消しなさい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381C1D-481C-4E4D-993D-6163EA63EBDF}"/>
              </a:ext>
            </a:extLst>
          </p:cNvPr>
          <p:cNvSpPr txBox="1"/>
          <p:nvPr/>
        </p:nvSpPr>
        <p:spPr>
          <a:xfrm>
            <a:off x="5621154" y="247208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"HELLO"</a:t>
            </a:r>
            <a:r>
              <a:rPr kumimoji="1" lang="ja-JP" altLang="en-US" sz="2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と表示</a:t>
            </a:r>
            <a:endParaRPr kumimoji="1" lang="en-US" altLang="ja-JP" sz="28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96AF1C-1718-4E8E-9AC8-94F2A9AA38E9}"/>
              </a:ext>
            </a:extLst>
          </p:cNvPr>
          <p:cNvSpPr txBox="1"/>
          <p:nvPr/>
        </p:nvSpPr>
        <p:spPr>
          <a:xfrm>
            <a:off x="5621153" y="314104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プログラムの終了</a:t>
            </a:r>
          </a:p>
        </p:txBody>
      </p:sp>
    </p:spTree>
    <p:extLst>
      <p:ext uri="{BB962C8B-B14F-4D97-AF65-F5344CB8AC3E}">
        <p14:creationId xmlns:p14="http://schemas.microsoft.com/office/powerpoint/2010/main" val="30271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74FFFD3-EE19-B5AB-F575-E240272073E7}"/>
              </a:ext>
            </a:extLst>
          </p:cNvPr>
          <p:cNvGrpSpPr/>
          <p:nvPr/>
        </p:nvGrpSpPr>
        <p:grpSpPr>
          <a:xfrm>
            <a:off x="1607419" y="2428775"/>
            <a:ext cx="2239478" cy="1273918"/>
            <a:chOff x="1607419" y="2428775"/>
            <a:chExt cx="2239478" cy="127391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5C07505-8FAB-4ADB-B047-94B78DC45E12}"/>
                </a:ext>
              </a:extLst>
            </p:cNvPr>
            <p:cNvSpPr/>
            <p:nvPr/>
          </p:nvSpPr>
          <p:spPr>
            <a:xfrm>
              <a:off x="3320716" y="3073843"/>
              <a:ext cx="526181" cy="628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6EE8428-3572-4662-A6B6-8F56CBAE80D0}"/>
                </a:ext>
              </a:extLst>
            </p:cNvPr>
            <p:cNvSpPr/>
            <p:nvPr/>
          </p:nvSpPr>
          <p:spPr>
            <a:xfrm>
              <a:off x="1607419" y="2428775"/>
              <a:ext cx="1713297" cy="628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4" y="1699395"/>
            <a:ext cx="5309703" cy="280076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A=100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ja-JP" altLang="en-US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Print</a:t>
            </a:r>
            <a:r>
              <a:rPr kumimoji="1" lang="ja-JP" altLang="en-US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A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04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44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46706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変数と表示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0DDAC1-FEAE-42E0-87F7-8E1D8DD418B0}"/>
              </a:ext>
            </a:extLst>
          </p:cNvPr>
          <p:cNvSpPr/>
          <p:nvPr/>
        </p:nvSpPr>
        <p:spPr>
          <a:xfrm>
            <a:off x="5743074" y="1699395"/>
            <a:ext cx="3118351" cy="2108465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4400">
                <a:latin typeface="Takaoゴシック" panose="020B0509000000000000" pitchFamily="49" charset="-128"/>
                <a:ea typeface="Takaoゴシック" panose="020B0509000000000000" pitchFamily="49" charset="-128"/>
              </a:rPr>
              <a:t>100</a:t>
            </a:r>
          </a:p>
          <a:p>
            <a:r>
              <a:rPr kumimoji="1" lang="en-US" altLang="ja-JP" sz="4400">
                <a:latin typeface="Takaoゴシック" panose="020B0509000000000000" pitchFamily="49" charset="-128"/>
                <a:ea typeface="Takaoゴシック" panose="020B0509000000000000" pitchFamily="49" charset="-128"/>
              </a:rPr>
              <a:t>OK</a:t>
            </a:r>
          </a:p>
          <a:p>
            <a:endParaRPr kumimoji="1" lang="ja-JP" altLang="en-US" sz="4400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003FBDA-C4CC-414D-9690-7D49718722FB}"/>
              </a:ext>
            </a:extLst>
          </p:cNvPr>
          <p:cNvCxnSpPr/>
          <p:nvPr/>
        </p:nvCxnSpPr>
        <p:spPr>
          <a:xfrm flipH="1">
            <a:off x="2043764" y="1492240"/>
            <a:ext cx="1803133" cy="1048829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8D2D77-7A84-4AF0-AC9C-420D4FF32151}"/>
              </a:ext>
            </a:extLst>
          </p:cNvPr>
          <p:cNvSpPr txBox="1"/>
          <p:nvPr/>
        </p:nvSpPr>
        <p:spPr>
          <a:xfrm>
            <a:off x="3846897" y="9997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変数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63ED55D-E8A1-42D9-BA13-978F1470EDB9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864542" y="3702441"/>
            <a:ext cx="1723936" cy="57618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FE1403-9DA6-4A5A-A214-5BAF17BE89BA}"/>
              </a:ext>
            </a:extLst>
          </p:cNvPr>
          <p:cNvSpPr txBox="1"/>
          <p:nvPr/>
        </p:nvSpPr>
        <p:spPr>
          <a:xfrm>
            <a:off x="5588478" y="4047792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"A"</a:t>
            </a:r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とすると文字</a:t>
            </a:r>
            <a:r>
              <a:rPr kumimoji="1" lang="en-US" altLang="ja-JP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を表示</a:t>
            </a:r>
          </a:p>
        </p:txBody>
      </p:sp>
    </p:spTree>
    <p:extLst>
      <p:ext uri="{BB962C8B-B14F-4D97-AF65-F5344CB8AC3E}">
        <p14:creationId xmlns:p14="http://schemas.microsoft.com/office/powerpoint/2010/main" val="29922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7136563-72E4-4A0B-B1D6-4A85C7AFDABE}"/>
              </a:ext>
            </a:extLst>
          </p:cNvPr>
          <p:cNvSpPr/>
          <p:nvPr/>
        </p:nvSpPr>
        <p:spPr>
          <a:xfrm>
            <a:off x="3359218" y="3099778"/>
            <a:ext cx="458804" cy="628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4" y="1699395"/>
            <a:ext cx="7016584" cy="280076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</a:t>
            </a:r>
            <a:r>
              <a:rPr kumimoji="1" lang="en-US" altLang="ja-JP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Input "</a:t>
            </a:r>
            <a:r>
              <a:rPr kumimoji="1" lang="ja-JP" altLang="en-US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数</a:t>
            </a:r>
            <a:r>
              <a:rPr kumimoji="1" lang="en-US" altLang="ja-JP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A</a:t>
            </a:r>
            <a:r>
              <a:rPr kumimoji="1" lang="ja-JP" altLang="en-US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を入力</a:t>
            </a:r>
            <a:r>
              <a:rPr kumimoji="1" lang="en-US" altLang="ja-JP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";A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ja-JP" altLang="en-US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Print</a:t>
            </a:r>
            <a:r>
              <a:rPr kumimoji="1" lang="ja-JP" altLang="en-US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A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04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44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22365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実行後に値を入力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BF27CE1-4C59-45A8-8349-65AA38ED251B}"/>
              </a:ext>
            </a:extLst>
          </p:cNvPr>
          <p:cNvCxnSpPr>
            <a:cxnSpLocks/>
          </p:cNvCxnSpPr>
          <p:nvPr/>
        </p:nvCxnSpPr>
        <p:spPr>
          <a:xfrm flipH="1" flipV="1">
            <a:off x="3818022" y="3728628"/>
            <a:ext cx="493590" cy="54999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321991-1884-4AC8-A73E-ABE0354E8DEE}"/>
              </a:ext>
            </a:extLst>
          </p:cNvPr>
          <p:cNvSpPr txBox="1"/>
          <p:nvPr/>
        </p:nvSpPr>
        <p:spPr>
          <a:xfrm>
            <a:off x="4311612" y="4007318"/>
            <a:ext cx="4748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計算式を入力することもできる</a:t>
            </a:r>
            <a:endParaRPr kumimoji="1" lang="en-US" altLang="ja-JP" sz="28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28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＋ー＊／          </a:t>
            </a:r>
            <a:r>
              <a:rPr kumimoji="1" lang="en-US" altLang="ja-JP" sz="28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ja-JP" altLang="en-US" sz="28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例</a:t>
            </a:r>
            <a:r>
              <a:rPr kumimoji="1" lang="en-US" altLang="ja-JP" sz="28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) A*A</a:t>
            </a:r>
            <a:endParaRPr kumimoji="1" lang="ja-JP" altLang="en-US" sz="28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61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4" y="1699395"/>
            <a:ext cx="7902108" cy="280076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Input "</a:t>
            </a:r>
            <a:r>
              <a:rPr kumimoji="1" lang="ja-JP" altLang="en-US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名前を入力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</a:t>
            </a:r>
            <a:r>
              <a:rPr kumimoji="1" lang="en-US" altLang="ja-JP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A$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ja-JP" altLang="en-US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Print</a:t>
            </a:r>
            <a:r>
              <a:rPr kumimoji="1" lang="ja-JP" altLang="en-US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</a:t>
            </a:r>
            <a:r>
              <a:rPr kumimoji="1" lang="en-US" altLang="ja-JP" sz="4400" b="1">
                <a:solidFill>
                  <a:schemeClr val="accent4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A$</a:t>
            </a:r>
          </a:p>
          <a:p>
            <a:r>
              <a:rPr kumimoji="1" lang="en-US" altLang="ja-JP" sz="44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04</a:t>
            </a:r>
            <a:r>
              <a:rPr kumimoji="1" lang="en-US" altLang="ja-JP" sz="44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44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46706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文字を入力</a:t>
            </a:r>
          </a:p>
        </p:txBody>
      </p:sp>
    </p:spTree>
    <p:extLst>
      <p:ext uri="{BB962C8B-B14F-4D97-AF65-F5344CB8AC3E}">
        <p14:creationId xmlns:p14="http://schemas.microsoft.com/office/powerpoint/2010/main" val="5389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2105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練習問題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961AB2-B0E7-4152-86B9-89D122FEF684}"/>
              </a:ext>
            </a:extLst>
          </p:cNvPr>
          <p:cNvSpPr txBox="1"/>
          <p:nvPr/>
        </p:nvSpPr>
        <p:spPr>
          <a:xfrm>
            <a:off x="282575" y="1704302"/>
            <a:ext cx="826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問題　底辺と高さを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Input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命令によって入力し、面積を表示しなさい。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8EFFAA-F014-419C-BB85-0E6A82C99C39}"/>
              </a:ext>
            </a:extLst>
          </p:cNvPr>
          <p:cNvSpPr txBox="1"/>
          <p:nvPr/>
        </p:nvSpPr>
        <p:spPr>
          <a:xfrm>
            <a:off x="423745" y="2270494"/>
            <a:ext cx="6682907" cy="255454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01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Cls</a:t>
            </a:r>
          </a:p>
          <a:p>
            <a:r>
              <a:rPr kumimoji="1" lang="en-US" altLang="ja-JP" sz="32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02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Input</a:t>
            </a:r>
            <a:r>
              <a:rPr kumimoji="1" lang="ja-JP" altLang="en-US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底辺は？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";Tei</a:t>
            </a:r>
          </a:p>
          <a:p>
            <a:r>
              <a:rPr kumimoji="1" lang="en-US" altLang="ja-JP" sz="32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03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Input "</a:t>
            </a:r>
            <a:r>
              <a:rPr kumimoji="1" lang="ja-JP" altLang="en-US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高さは？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";Tak</a:t>
            </a:r>
          </a:p>
          <a:p>
            <a:r>
              <a:rPr kumimoji="1" lang="en-US" altLang="ja-JP" sz="32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04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Print Tei*Tak/2</a:t>
            </a:r>
          </a:p>
          <a:p>
            <a:r>
              <a:rPr kumimoji="1" lang="en-US" altLang="ja-JP" sz="3200" b="1">
                <a:solidFill>
                  <a:schemeClr val="bg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05</a:t>
            </a:r>
            <a:r>
              <a:rPr kumimoji="1" lang="en-US" altLang="ja-JP" sz="32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End</a:t>
            </a:r>
            <a:endParaRPr kumimoji="1" lang="ja-JP" altLang="en-US" sz="32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4B4B1D-0428-4FD5-A026-A3433E1EDD87}"/>
              </a:ext>
            </a:extLst>
          </p:cNvPr>
          <p:cNvSpPr txBox="1"/>
          <p:nvPr/>
        </p:nvSpPr>
        <p:spPr>
          <a:xfrm>
            <a:off x="2671049" y="1704302"/>
            <a:ext cx="536396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できるだけ、いきなり答えを言わないで、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ヒントで解答に導くとよいです。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44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9800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授業の時間配分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23B0C6-F41B-B08C-7FB3-EED92337809A}"/>
              </a:ext>
            </a:extLst>
          </p:cNvPr>
          <p:cNvGrpSpPr/>
          <p:nvPr/>
        </p:nvGrpSpPr>
        <p:grpSpPr>
          <a:xfrm>
            <a:off x="51336" y="1611302"/>
            <a:ext cx="8847496" cy="615284"/>
            <a:chOff x="51336" y="1611302"/>
            <a:chExt cx="8847496" cy="61528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93C1795-0C37-43B7-9BFC-F2A5EC90417E}"/>
                </a:ext>
              </a:extLst>
            </p:cNvPr>
            <p:cNvGrpSpPr/>
            <p:nvPr/>
          </p:nvGrpSpPr>
          <p:grpSpPr>
            <a:xfrm>
              <a:off x="282575" y="1895098"/>
              <a:ext cx="8479623" cy="331488"/>
              <a:chOff x="282575" y="1805262"/>
              <a:chExt cx="7709928" cy="331488"/>
            </a:xfrm>
          </p:grpSpPr>
          <p:sp>
            <p:nvSpPr>
              <p:cNvPr id="10" name="Google Shape;1707;p28">
                <a:extLst>
                  <a:ext uri="{FF2B5EF4-FFF2-40B4-BE49-F238E27FC236}">
                    <a16:creationId xmlns:a16="http://schemas.microsoft.com/office/drawing/2014/main" id="{DDEA532F-A059-4BB9-A0CC-34947302D39C}"/>
                  </a:ext>
                </a:extLst>
              </p:cNvPr>
              <p:cNvSpPr/>
              <p:nvPr/>
            </p:nvSpPr>
            <p:spPr>
              <a:xfrm flipH="1">
                <a:off x="282575" y="1805262"/>
                <a:ext cx="7709928" cy="160321"/>
              </a:xfrm>
              <a:prstGeom prst="parallelogram">
                <a:avLst>
                  <a:gd name="adj" fmla="val 9695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1" name="Google Shape;1708;p28">
                <a:extLst>
                  <a:ext uri="{FF2B5EF4-FFF2-40B4-BE49-F238E27FC236}">
                    <a16:creationId xmlns:a16="http://schemas.microsoft.com/office/drawing/2014/main" id="{CFBDFD71-2CFC-4195-995A-753FEC81E909}"/>
                  </a:ext>
                </a:extLst>
              </p:cNvPr>
              <p:cNvSpPr/>
              <p:nvPr/>
            </p:nvSpPr>
            <p:spPr>
              <a:xfrm>
                <a:off x="282575" y="1976429"/>
                <a:ext cx="7709928" cy="160321"/>
              </a:xfrm>
              <a:prstGeom prst="parallelogram">
                <a:avLst>
                  <a:gd name="adj" fmla="val 9695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A15CC18-21F6-759D-6D02-E71DD18BF1BE}"/>
                </a:ext>
              </a:extLst>
            </p:cNvPr>
            <p:cNvGrpSpPr/>
            <p:nvPr/>
          </p:nvGrpSpPr>
          <p:grpSpPr>
            <a:xfrm>
              <a:off x="51336" y="1611302"/>
              <a:ext cx="8847496" cy="307777"/>
              <a:chOff x="51336" y="1611302"/>
              <a:chExt cx="8847496" cy="307777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DC15AE0-64CA-4CE2-A5DD-BD896ACBDE08}"/>
                  </a:ext>
                </a:extLst>
              </p:cNvPr>
              <p:cNvSpPr txBox="1"/>
              <p:nvPr/>
            </p:nvSpPr>
            <p:spPr>
              <a:xfrm>
                <a:off x="51336" y="1611302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>
                    <a:solidFill>
                      <a:schemeClr val="accent2">
                        <a:lumMod val="75000"/>
                      </a:schemeClr>
                    </a:solidFill>
                    <a:latin typeface="+mj-ea"/>
                    <a:ea typeface="+mj-ea"/>
                  </a:rPr>
                  <a:t>開始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DBD6CD-ACD7-4A48-B52A-8BFF660D9963}"/>
                  </a:ext>
                </a:extLst>
              </p:cNvPr>
              <p:cNvSpPr txBox="1"/>
              <p:nvPr/>
            </p:nvSpPr>
            <p:spPr>
              <a:xfrm>
                <a:off x="8355093" y="1611302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>
                    <a:solidFill>
                      <a:schemeClr val="accent2">
                        <a:lumMod val="75000"/>
                      </a:schemeClr>
                    </a:solidFill>
                    <a:latin typeface="+mj-ea"/>
                    <a:ea typeface="+mj-ea"/>
                  </a:rPr>
                  <a:t>終了</a:t>
                </a:r>
              </a:p>
            </p:txBody>
          </p: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C6EC732F-E4B4-4BF6-B09F-BA5E412D529E}"/>
                  </a:ext>
                </a:extLst>
              </p:cNvPr>
              <p:cNvCxnSpPr>
                <a:cxnSpLocks/>
                <a:stCxn id="5" idx="3"/>
                <a:endCxn id="13" idx="1"/>
              </p:cNvCxnSpPr>
              <p:nvPr/>
            </p:nvCxnSpPr>
            <p:spPr>
              <a:xfrm>
                <a:off x="595075" y="1765191"/>
                <a:ext cx="7760018" cy="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4C4CC54-1724-4F13-AD75-E06CE80493B5}"/>
              </a:ext>
            </a:extLst>
          </p:cNvPr>
          <p:cNvGrpSpPr/>
          <p:nvPr/>
        </p:nvGrpSpPr>
        <p:grpSpPr>
          <a:xfrm>
            <a:off x="282575" y="2338939"/>
            <a:ext cx="5236022" cy="603866"/>
            <a:chOff x="282575" y="2338939"/>
            <a:chExt cx="5236022" cy="603866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97B6C23-AFA3-460F-BF4D-5D56F98A7B30}"/>
                </a:ext>
              </a:extLst>
            </p:cNvPr>
            <p:cNvSpPr/>
            <p:nvPr/>
          </p:nvSpPr>
          <p:spPr>
            <a:xfrm>
              <a:off x="282575" y="2338939"/>
              <a:ext cx="4052003" cy="56468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accent4">
                      <a:lumMod val="75000"/>
                    </a:schemeClr>
                  </a:solidFill>
                </a:rPr>
                <a:t>プログラムの解説と実行確認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6AEC6E0-AB75-4EF3-B64E-08F26EBE8ED0}"/>
                </a:ext>
              </a:extLst>
            </p:cNvPr>
            <p:cNvSpPr/>
            <p:nvPr/>
          </p:nvSpPr>
          <p:spPr>
            <a:xfrm>
              <a:off x="4363454" y="2338939"/>
              <a:ext cx="1084446" cy="5646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87A3897-F1F2-4052-AD7D-CDBB0E163A6A}"/>
                </a:ext>
              </a:extLst>
            </p:cNvPr>
            <p:cNvSpPr txBox="1"/>
            <p:nvPr/>
          </p:nvSpPr>
          <p:spPr>
            <a:xfrm>
              <a:off x="3924062" y="266580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25</a:t>
              </a:r>
              <a:r>
                <a:rPr kumimoji="1" lang="ja-JP" altLang="en-US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分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F32D82C-29E2-4855-95F8-FECF697175E0}"/>
                </a:ext>
              </a:extLst>
            </p:cNvPr>
            <p:cNvSpPr txBox="1"/>
            <p:nvPr/>
          </p:nvSpPr>
          <p:spPr>
            <a:xfrm>
              <a:off x="5026154" y="266580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35</a:t>
              </a:r>
              <a:r>
                <a:rPr kumimoji="1" lang="ja-JP" altLang="en-US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分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7F2CF95-2BA5-4C01-85AC-6ABA26B43820}"/>
              </a:ext>
            </a:extLst>
          </p:cNvPr>
          <p:cNvGrpSpPr/>
          <p:nvPr/>
        </p:nvGrpSpPr>
        <p:grpSpPr>
          <a:xfrm>
            <a:off x="4363454" y="3437823"/>
            <a:ext cx="4333084" cy="597249"/>
            <a:chOff x="4363454" y="3120189"/>
            <a:chExt cx="4333084" cy="597249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FF08F15-18F8-423F-9D30-96C45428A509}"/>
                </a:ext>
              </a:extLst>
            </p:cNvPr>
            <p:cNvSpPr/>
            <p:nvPr/>
          </p:nvSpPr>
          <p:spPr>
            <a:xfrm>
              <a:off x="4363454" y="3120189"/>
              <a:ext cx="3545305" cy="5646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>
                  <a:solidFill>
                    <a:schemeClr val="accent2">
                      <a:lumMod val="75000"/>
                    </a:schemeClr>
                  </a:solidFill>
                </a:rPr>
                <a:t>練習問題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48A1A0D9-D9D6-4A12-BD48-6B830051C065}"/>
                </a:ext>
              </a:extLst>
            </p:cNvPr>
            <p:cNvSpPr/>
            <p:nvPr/>
          </p:nvSpPr>
          <p:spPr>
            <a:xfrm>
              <a:off x="7938987" y="3120189"/>
              <a:ext cx="682041" cy="5646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800">
                  <a:solidFill>
                    <a:schemeClr val="accent2">
                      <a:lumMod val="75000"/>
                    </a:schemeClr>
                  </a:solidFill>
                </a:rPr>
                <a:t>保存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E6A7DE7-73D8-47B2-848C-057B8E0DDB8D}"/>
                </a:ext>
              </a:extLst>
            </p:cNvPr>
            <p:cNvSpPr txBox="1"/>
            <p:nvPr/>
          </p:nvSpPr>
          <p:spPr>
            <a:xfrm>
              <a:off x="7488618" y="344043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45</a:t>
              </a:r>
              <a:r>
                <a:rPr kumimoji="1" lang="ja-JP" altLang="en-US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分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E74270D-E65B-45C1-A014-C8EB74618148}"/>
                </a:ext>
              </a:extLst>
            </p:cNvPr>
            <p:cNvSpPr txBox="1"/>
            <p:nvPr/>
          </p:nvSpPr>
          <p:spPr>
            <a:xfrm>
              <a:off x="8204095" y="344043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50</a:t>
              </a:r>
              <a:r>
                <a:rPr kumimoji="1" lang="ja-JP" altLang="en-US" sz="1200" b="1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分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B36D5E-4AE0-4A16-9536-F9EE5A1E829A}"/>
              </a:ext>
            </a:extLst>
          </p:cNvPr>
          <p:cNvSpPr txBox="1"/>
          <p:nvPr/>
        </p:nvSpPr>
        <p:spPr>
          <a:xfrm>
            <a:off x="230263" y="2942805"/>
            <a:ext cx="419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[</a:t>
            </a:r>
            <a:r>
              <a:rPr kumimoji="1" lang="ja-JP" altLang="en-US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知識・技術</a:t>
            </a:r>
            <a:r>
              <a:rPr kumimoji="1" lang="en-US" altLang="ja-JP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]</a:t>
            </a:r>
            <a:r>
              <a:rPr kumimoji="1" lang="ja-JP" altLang="en-US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　基礎的な知識・技術を身に付けさせる。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27AE82-1653-4BE2-B8A1-AD57A78343CC}"/>
              </a:ext>
            </a:extLst>
          </p:cNvPr>
          <p:cNvSpPr txBox="1"/>
          <p:nvPr/>
        </p:nvSpPr>
        <p:spPr>
          <a:xfrm>
            <a:off x="4273851" y="4041734"/>
            <a:ext cx="47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[</a:t>
            </a:r>
            <a:r>
              <a:rPr kumimoji="1" lang="ja-JP" altLang="en-US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思考・判断・表現</a:t>
            </a:r>
            <a:r>
              <a:rPr kumimoji="1" lang="en-US" altLang="ja-JP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]</a:t>
            </a:r>
          </a:p>
          <a:p>
            <a:r>
              <a:rPr kumimoji="1" lang="ja-JP" altLang="en-US" b="1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知識・技術を活用し、自ら考え判断し表現する力を育成する。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492BCFE-86F2-48CE-8015-9ABDA41F572C}"/>
              </a:ext>
            </a:extLst>
          </p:cNvPr>
          <p:cNvSpPr txBox="1"/>
          <p:nvPr/>
        </p:nvSpPr>
        <p:spPr>
          <a:xfrm>
            <a:off x="5101141" y="4910860"/>
            <a:ext cx="36610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https://www.mext.go.jp/a_menu/shotou/new-cs/idea/1304378.htm</a:t>
            </a:r>
            <a:endParaRPr lang="ja-JP" altLang="en-US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79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4" y="1699395"/>
            <a:ext cx="5309703" cy="163121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Input "</a:t>
            </a:r>
            <a:r>
              <a:rPr kumimoji="1" lang="ja-JP" altLang="en-US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テストの点数</a:t>
            </a: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";Ten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Print Ten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End</a:t>
            </a:r>
            <a:endParaRPr kumimoji="1" lang="ja-JP" altLang="en-US" sz="28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7011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判断命令　</a:t>
            </a:r>
            <a:r>
              <a:rPr kumimoji="1" lang="en-US" altLang="ja-JP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If</a:t>
            </a:r>
            <a:endParaRPr kumimoji="1" lang="ja-JP" altLang="en-US" sz="2000" b="1">
              <a:solidFill>
                <a:schemeClr val="accent5">
                  <a:lumMod val="50000"/>
                </a:schemeClr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DADDF1-1378-4F96-A05D-068FADF8302E}"/>
              </a:ext>
            </a:extLst>
          </p:cNvPr>
          <p:cNvSpPr txBox="1"/>
          <p:nvPr/>
        </p:nvSpPr>
        <p:spPr>
          <a:xfrm>
            <a:off x="2401430" y="106135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①前回の確認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E143A4-F72F-E6B6-7E9B-7B5713E1D0E6}"/>
              </a:ext>
            </a:extLst>
          </p:cNvPr>
          <p:cNvSpPr txBox="1"/>
          <p:nvPr/>
        </p:nvSpPr>
        <p:spPr>
          <a:xfrm>
            <a:off x="1890015" y="3091490"/>
            <a:ext cx="39036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5</a:t>
            </a:r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分～</a:t>
            </a:r>
            <a:r>
              <a:rPr kumimoji="1" lang="en-US" altLang="ja-JP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分程度で確認できる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プログラムを実行させる。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72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2B074E4-EE26-4EFA-B76B-AC56BC2E16A0}"/>
              </a:ext>
            </a:extLst>
          </p:cNvPr>
          <p:cNvSpPr/>
          <p:nvPr/>
        </p:nvSpPr>
        <p:spPr>
          <a:xfrm>
            <a:off x="372246" y="3247364"/>
            <a:ext cx="3041513" cy="759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F5EF2F-5309-4665-9A55-2B3F09D47A4A}"/>
              </a:ext>
            </a:extLst>
          </p:cNvPr>
          <p:cNvSpPr txBox="1"/>
          <p:nvPr/>
        </p:nvSpPr>
        <p:spPr>
          <a:xfrm>
            <a:off x="282574" y="1699395"/>
            <a:ext cx="5309703" cy="3170099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Cls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Input "</a:t>
            </a:r>
            <a:r>
              <a:rPr kumimoji="1" lang="ja-JP" altLang="en-US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テストの点数</a:t>
            </a: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";Ten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If </a:t>
            </a:r>
            <a:r>
              <a:rPr kumimoji="1" lang="en-US" altLang="ja-JP" sz="28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Ten&gt;=30</a:t>
            </a: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Then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</a:t>
            </a:r>
            <a:r>
              <a:rPr kumimoji="1" lang="en-US" altLang="ja-JP" sz="28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Print</a:t>
            </a:r>
            <a:r>
              <a:rPr kumimoji="1" lang="ja-JP" altLang="en-US" sz="28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</a:t>
            </a:r>
            <a:r>
              <a:rPr kumimoji="1" lang="en-US" altLang="ja-JP" sz="28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8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合格</a:t>
            </a:r>
            <a:r>
              <a:rPr kumimoji="1" lang="en-US" altLang="ja-JP" sz="28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Else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Print "</a:t>
            </a:r>
            <a:r>
              <a:rPr kumimoji="1" lang="ja-JP" altLang="en-US" sz="28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再考査</a:t>
            </a:r>
            <a:r>
              <a:rPr kumimoji="1" lang="en-US" altLang="ja-JP" sz="28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End If</a:t>
            </a:r>
          </a:p>
          <a:p>
            <a:pPr>
              <a:lnSpc>
                <a:spcPts val="3000"/>
              </a:lnSpc>
            </a:pPr>
            <a:r>
              <a:rPr kumimoji="1" lang="en-US" altLang="ja-JP" sz="2800" b="1">
                <a:solidFill>
                  <a:schemeClr val="accent2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End</a:t>
            </a:r>
            <a:endParaRPr kumimoji="1" lang="ja-JP" altLang="en-US" sz="2800" b="1">
              <a:solidFill>
                <a:schemeClr val="accent2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7011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判断命令　</a:t>
            </a:r>
            <a:r>
              <a:rPr kumimoji="1" lang="en-US" altLang="ja-JP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If</a:t>
            </a:r>
            <a:endParaRPr kumimoji="1" lang="ja-JP" altLang="en-US" sz="2000" b="1">
              <a:solidFill>
                <a:schemeClr val="accent5">
                  <a:lumMod val="50000"/>
                </a:schemeClr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4E5E2A-AAAC-4575-AD49-A3D8835C4747}"/>
              </a:ext>
            </a:extLst>
          </p:cNvPr>
          <p:cNvSpPr txBox="1"/>
          <p:nvPr/>
        </p:nvSpPr>
        <p:spPr>
          <a:xfrm>
            <a:off x="5666072" y="2390273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Ten</a:t>
            </a:r>
            <a:r>
              <a:rPr kumimoji="1" lang="ja-JP" altLang="en-US" sz="24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が</a:t>
            </a:r>
            <a:r>
              <a:rPr kumimoji="1" lang="en-US" altLang="ja-JP" sz="24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30</a:t>
            </a:r>
            <a:r>
              <a:rPr kumimoji="1" lang="ja-JP" altLang="en-US" sz="24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以上のとき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6B9DE4-6343-4670-B6CC-E2806D9BEA96}"/>
              </a:ext>
            </a:extLst>
          </p:cNvPr>
          <p:cNvSpPr txBox="1"/>
          <p:nvPr/>
        </p:nvSpPr>
        <p:spPr>
          <a:xfrm>
            <a:off x="5666072" y="282277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　</a:t>
            </a:r>
            <a:r>
              <a:rPr kumimoji="1" lang="en-US" altLang="ja-JP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合格</a:t>
            </a:r>
            <a:r>
              <a:rPr kumimoji="1" lang="en-US" altLang="ja-JP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と表示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7412D9-37AD-4B6B-AAB4-19A8DA8CBFA9}"/>
              </a:ext>
            </a:extLst>
          </p:cNvPr>
          <p:cNvSpPr txBox="1"/>
          <p:nvPr/>
        </p:nvSpPr>
        <p:spPr>
          <a:xfrm>
            <a:off x="5666071" y="328444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それ以外のとき</a:t>
            </a:r>
            <a:endParaRPr kumimoji="1" lang="en-US" altLang="ja-JP" sz="2400" b="1">
              <a:solidFill>
                <a:schemeClr val="accent6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24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　</a:t>
            </a:r>
            <a:r>
              <a:rPr kumimoji="1" lang="en-US" altLang="ja-JP" sz="24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4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再考査</a:t>
            </a:r>
            <a:r>
              <a:rPr kumimoji="1" lang="en-US" altLang="ja-JP" sz="24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400" b="1">
                <a:solidFill>
                  <a:schemeClr val="accent6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と表示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59F7C0-9578-40F8-80A9-701EE8E00E71}"/>
              </a:ext>
            </a:extLst>
          </p:cNvPr>
          <p:cNvSpPr txBox="1"/>
          <p:nvPr/>
        </p:nvSpPr>
        <p:spPr>
          <a:xfrm>
            <a:off x="2555434" y="400731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※</a:t>
            </a:r>
            <a:r>
              <a:rPr kumimoji="1" lang="ja-JP" altLang="en-US" sz="2400" b="1" u="sng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なければ省略可能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45764E-FC4F-43DA-8864-EBBB11EADA8D}"/>
              </a:ext>
            </a:extLst>
          </p:cNvPr>
          <p:cNvSpPr txBox="1"/>
          <p:nvPr/>
        </p:nvSpPr>
        <p:spPr>
          <a:xfrm>
            <a:off x="2401430" y="106135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②本時の内容</a:t>
            </a:r>
          </a:p>
        </p:txBody>
      </p:sp>
    </p:spTree>
    <p:extLst>
      <p:ext uri="{BB962C8B-B14F-4D97-AF65-F5344CB8AC3E}">
        <p14:creationId xmlns:p14="http://schemas.microsoft.com/office/powerpoint/2010/main" val="19847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63A594-7131-0920-863F-BAF0957848E6}"/>
              </a:ext>
            </a:extLst>
          </p:cNvPr>
          <p:cNvSpPr/>
          <p:nvPr/>
        </p:nvSpPr>
        <p:spPr>
          <a:xfrm>
            <a:off x="744920" y="2099719"/>
            <a:ext cx="3941535" cy="118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87B456-DBAD-05E1-FEEF-D26BFA39D2E6}"/>
              </a:ext>
            </a:extLst>
          </p:cNvPr>
          <p:cNvSpPr/>
          <p:nvPr/>
        </p:nvSpPr>
        <p:spPr>
          <a:xfrm>
            <a:off x="744920" y="4321628"/>
            <a:ext cx="3941535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66D52-DCD7-9DD3-FCA5-64132591B50C}"/>
              </a:ext>
            </a:extLst>
          </p:cNvPr>
          <p:cNvSpPr txBox="1"/>
          <p:nvPr/>
        </p:nvSpPr>
        <p:spPr>
          <a:xfrm>
            <a:off x="3126047" y="1829836"/>
            <a:ext cx="15696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800" b="1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海洋情報技術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82BBDD1-A755-482E-F9B7-BB78550632FA}"/>
              </a:ext>
            </a:extLst>
          </p:cNvPr>
          <p:cNvGrpSpPr/>
          <p:nvPr/>
        </p:nvGrpSpPr>
        <p:grpSpPr>
          <a:xfrm>
            <a:off x="555617" y="929092"/>
            <a:ext cx="1338828" cy="881632"/>
            <a:chOff x="555617" y="929092"/>
            <a:chExt cx="1338828" cy="881632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C44C000-01EC-BAE9-F36B-6DDDF7C60AB0}"/>
                </a:ext>
              </a:extLst>
            </p:cNvPr>
            <p:cNvSpPr txBox="1"/>
            <p:nvPr/>
          </p:nvSpPr>
          <p:spPr>
            <a:xfrm>
              <a:off x="598311" y="1287504"/>
              <a:ext cx="1261884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>
                  <a:solidFill>
                    <a:srgbClr val="C00000"/>
                  </a:solidFill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情報</a:t>
              </a:r>
              <a:r>
                <a:rPr kumimoji="1" lang="en-US" altLang="ja-JP" sz="2800" b="1">
                  <a:solidFill>
                    <a:srgbClr val="C00000"/>
                  </a:solidFill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Ⅰ</a:t>
              </a:r>
              <a:endParaRPr kumimoji="1" lang="ja-JP" altLang="en-US" sz="2800" b="1">
                <a:solidFill>
                  <a:srgbClr val="C0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BB0E0D0-F1CD-A3E6-96E2-E3C9A4357348}"/>
                </a:ext>
              </a:extLst>
            </p:cNvPr>
            <p:cNvSpPr txBox="1"/>
            <p:nvPr/>
          </p:nvSpPr>
          <p:spPr>
            <a:xfrm>
              <a:off x="555617" y="92909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必履修科目</a:t>
              </a: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10CE33-B079-AEBD-60A3-351A90DAC282}"/>
              </a:ext>
            </a:extLst>
          </p:cNvPr>
          <p:cNvSpPr/>
          <p:nvPr/>
        </p:nvSpPr>
        <p:spPr>
          <a:xfrm>
            <a:off x="594682" y="1285207"/>
            <a:ext cx="4273696" cy="373605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086E8B-3F59-1850-99D2-7964E7B00681}"/>
              </a:ext>
            </a:extLst>
          </p:cNvPr>
          <p:cNvSpPr txBox="1"/>
          <p:nvPr/>
        </p:nvSpPr>
        <p:spPr>
          <a:xfrm>
            <a:off x="760762" y="2166839"/>
            <a:ext cx="39415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①情報社会の問題解決</a:t>
            </a:r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②コミュニケーションと情報デザイン</a:t>
            </a:r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③コンピュータとプログラミング</a:t>
            </a:r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④情報通信ネットワークとデータの活用</a:t>
            </a:r>
          </a:p>
        </p:txBody>
      </p:sp>
      <p:sp>
        <p:nvSpPr>
          <p:cNvPr id="19" name="乗算記号 18">
            <a:extLst>
              <a:ext uri="{FF2B5EF4-FFF2-40B4-BE49-F238E27FC236}">
                <a16:creationId xmlns:a16="http://schemas.microsoft.com/office/drawing/2014/main" id="{3261DA3D-5940-8168-705F-8604C8734A8E}"/>
              </a:ext>
            </a:extLst>
          </p:cNvPr>
          <p:cNvSpPr/>
          <p:nvPr/>
        </p:nvSpPr>
        <p:spPr>
          <a:xfrm>
            <a:off x="539907" y="1141002"/>
            <a:ext cx="4194183" cy="4002498"/>
          </a:xfrm>
          <a:prstGeom prst="mathMultiply">
            <a:avLst>
              <a:gd name="adj1" fmla="val 747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4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B6392C-C9D2-4020-B6D7-A67540AE687D}"/>
              </a:ext>
            </a:extLst>
          </p:cNvPr>
          <p:cNvSpPr/>
          <p:nvPr/>
        </p:nvSpPr>
        <p:spPr>
          <a:xfrm>
            <a:off x="343533" y="2785036"/>
            <a:ext cx="8578850" cy="1508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B99898-ACF1-4888-B47A-E8A5969F3DFE}"/>
              </a:ext>
            </a:extLst>
          </p:cNvPr>
          <p:cNvSpPr/>
          <p:nvPr/>
        </p:nvSpPr>
        <p:spPr>
          <a:xfrm>
            <a:off x="343533" y="1625191"/>
            <a:ext cx="8578850" cy="11325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C3C5D6-E4BC-4BE7-BE94-76DC85CE6DA2}"/>
              </a:ext>
            </a:extLst>
          </p:cNvPr>
          <p:cNvSpPr/>
          <p:nvPr/>
        </p:nvSpPr>
        <p:spPr>
          <a:xfrm>
            <a:off x="343533" y="4311615"/>
            <a:ext cx="8578850" cy="5890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961AB2-B0E7-4152-86B9-89D122FEF684}"/>
              </a:ext>
            </a:extLst>
          </p:cNvPr>
          <p:cNvSpPr txBox="1"/>
          <p:nvPr/>
        </p:nvSpPr>
        <p:spPr>
          <a:xfrm>
            <a:off x="343532" y="1665801"/>
            <a:ext cx="8578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問題　数値を入力して、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50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以上なら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"A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班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、それ以外なら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"B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班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と表示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問題　数値を入力して、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100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以下のときだけ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範囲内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と表示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問題　数値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A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と数値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B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を入力して、大きい方の数値を表示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問題　カレンダーの月を考えたとき、月の数を入力して、１より小さけれ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　　　ば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小さいです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、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12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より大きければ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大きいです</a:t>
            </a:r>
            <a:r>
              <a:rPr kumimoji="1" lang="en-US" altLang="ja-JP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"</a:t>
            </a:r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と表示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2000" b="1">
                <a:latin typeface="Takaoゴシック" panose="020B0509000000000000" pitchFamily="49" charset="-128"/>
                <a:ea typeface="Takaoゴシック" panose="020B0509000000000000" pitchFamily="49" charset="-128"/>
              </a:rPr>
              <a:t>問題　三つの数値を入力して、一番大きい数値を表示</a:t>
            </a:r>
            <a:endParaRPr kumimoji="1" lang="en-US" altLang="ja-JP" sz="2000" b="1"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2105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5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練習問題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A2B59A6-A038-4E39-904E-6DACC22F8E3F}"/>
              </a:ext>
            </a:extLst>
          </p:cNvPr>
          <p:cNvGrpSpPr/>
          <p:nvPr/>
        </p:nvGrpSpPr>
        <p:grpSpPr>
          <a:xfrm>
            <a:off x="-41369" y="1597919"/>
            <a:ext cx="461666" cy="3455918"/>
            <a:chOff x="-79865" y="1597919"/>
            <a:chExt cx="461666" cy="345591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D9A7B8A-1F80-479E-9A08-38FA2ED03E96}"/>
                </a:ext>
              </a:extLst>
            </p:cNvPr>
            <p:cNvSpPr txBox="1"/>
            <p:nvPr/>
          </p:nvSpPr>
          <p:spPr>
            <a:xfrm>
              <a:off x="-79865" y="1597919"/>
              <a:ext cx="461665" cy="3199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★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B60970D-9883-4752-B44F-401CD71ADF63}"/>
                </a:ext>
              </a:extLst>
            </p:cNvPr>
            <p:cNvSpPr txBox="1"/>
            <p:nvPr/>
          </p:nvSpPr>
          <p:spPr>
            <a:xfrm>
              <a:off x="-79864" y="2752534"/>
              <a:ext cx="461665" cy="5475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800" b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★★</a:t>
              </a:r>
              <a:endParaRPr kumimoji="1" lang="en-US" altLang="ja-JP" sz="18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FFE2601-BBDE-48A7-B3E6-5704974C1562}"/>
                </a:ext>
              </a:extLst>
            </p:cNvPr>
            <p:cNvSpPr txBox="1"/>
            <p:nvPr/>
          </p:nvSpPr>
          <p:spPr>
            <a:xfrm>
              <a:off x="-79865" y="4278625"/>
              <a:ext cx="461665" cy="7752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800" b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★★★</a:t>
              </a:r>
              <a:endParaRPr kumimoji="1" lang="en-US" altLang="ja-JP" sz="18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F55D134-12E5-452B-B91B-231B232BFF87}"/>
              </a:ext>
            </a:extLst>
          </p:cNvPr>
          <p:cNvSpPr txBox="1"/>
          <p:nvPr/>
        </p:nvSpPr>
        <p:spPr>
          <a:xfrm>
            <a:off x="1817372" y="397590"/>
            <a:ext cx="710501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生徒間で進行に差が出やすいため、全員ができる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到達目標を定めて、それ以上はよくできる生徒の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応用問題とするとよいです。</a:t>
            </a:r>
            <a:endParaRPr kumimoji="1" lang="en-US" altLang="ja-JP" sz="2400" b="1">
              <a:solidFill>
                <a:schemeClr val="accent4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8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1FA5A7-6D9B-1A6B-185F-F0E52CAF2868}"/>
              </a:ext>
            </a:extLst>
          </p:cNvPr>
          <p:cNvSpPr txBox="1"/>
          <p:nvPr/>
        </p:nvSpPr>
        <p:spPr>
          <a:xfrm>
            <a:off x="286652" y="1092130"/>
            <a:ext cx="19800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2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評価のポイント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7C6A048-8DB9-EE3F-895C-10EE360B8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2" y="1592400"/>
            <a:ext cx="8663916" cy="202036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4424FA-C1E1-C55B-921F-1EC781DE53FE}"/>
              </a:ext>
            </a:extLst>
          </p:cNvPr>
          <p:cNvSpPr/>
          <p:nvPr/>
        </p:nvSpPr>
        <p:spPr>
          <a:xfrm>
            <a:off x="3468356" y="1989221"/>
            <a:ext cx="1748537" cy="156571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4CF3AE-AB53-CCE5-79F1-F03258E83B7A}"/>
              </a:ext>
            </a:extLst>
          </p:cNvPr>
          <p:cNvSpPr/>
          <p:nvPr/>
        </p:nvSpPr>
        <p:spPr>
          <a:xfrm>
            <a:off x="5269886" y="1989221"/>
            <a:ext cx="1730890" cy="15657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F832EE8-D8EB-3B67-63E2-B0A27C397978}"/>
              </a:ext>
            </a:extLst>
          </p:cNvPr>
          <p:cNvSpPr/>
          <p:nvPr/>
        </p:nvSpPr>
        <p:spPr>
          <a:xfrm>
            <a:off x="7078099" y="1989221"/>
            <a:ext cx="1732226" cy="156571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A6517C-86F1-7109-B78E-6E9C7687ED17}"/>
              </a:ext>
            </a:extLst>
          </p:cNvPr>
          <p:cNvSpPr txBox="1"/>
          <p:nvPr/>
        </p:nvSpPr>
        <p:spPr>
          <a:xfrm>
            <a:off x="230263" y="3640249"/>
            <a:ext cx="413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>
                <a:solidFill>
                  <a:schemeClr val="accent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①定期考査、授業での理解や取り組み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9BF26A-686A-6803-4044-982B7F328E98}"/>
              </a:ext>
            </a:extLst>
          </p:cNvPr>
          <p:cNvSpPr txBox="1"/>
          <p:nvPr/>
        </p:nvSpPr>
        <p:spPr>
          <a:xfrm>
            <a:off x="1133817" y="4009581"/>
            <a:ext cx="785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②定期考査、練習問題等でのプログラム作成</a:t>
            </a:r>
            <a:r>
              <a:rPr kumimoji="1" lang="en-US" altLang="ja-JP" sz="18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8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表現</a:t>
            </a:r>
            <a:r>
              <a:rPr kumimoji="1" lang="en-US" altLang="ja-JP" sz="18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8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、提出物や発表など</a:t>
            </a:r>
            <a:r>
              <a:rPr kumimoji="1" lang="en-US" altLang="ja-JP" sz="18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kumimoji="1" lang="ja-JP" altLang="en-US" sz="1800" b="1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67F0DB1-6FCC-4407-4246-E5AD434F83D8}"/>
              </a:ext>
            </a:extLst>
          </p:cNvPr>
          <p:cNvSpPr txBox="1"/>
          <p:nvPr/>
        </p:nvSpPr>
        <p:spPr>
          <a:xfrm>
            <a:off x="2266681" y="4406402"/>
            <a:ext cx="669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>
                <a:solidFill>
                  <a:schemeClr val="accent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③授業での発言や行動観察、互いに協働して取り組んでいるか</a:t>
            </a:r>
            <a:endParaRPr kumimoji="1" lang="en-US" altLang="ja-JP" sz="1800" b="1">
              <a:solidFill>
                <a:schemeClr val="accent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800" b="1">
                <a:solidFill>
                  <a:schemeClr val="accent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出来ていない子に積極的に教えてあげているかなど</a:t>
            </a:r>
            <a:r>
              <a:rPr kumimoji="1" lang="en-US" altLang="ja-JP" sz="1800" b="1">
                <a:solidFill>
                  <a:schemeClr val="accent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kumimoji="1" lang="ja-JP" altLang="en-US" sz="1800" b="1">
              <a:solidFill>
                <a:schemeClr val="accent4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1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362D6DAF-A38C-5175-5C59-66DF9A957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3" y="952901"/>
            <a:ext cx="8428290" cy="406591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0E9B62-713A-85B2-CD89-CD6275D7380B}"/>
              </a:ext>
            </a:extLst>
          </p:cNvPr>
          <p:cNvSpPr/>
          <p:nvPr/>
        </p:nvSpPr>
        <p:spPr>
          <a:xfrm>
            <a:off x="2319741" y="1305827"/>
            <a:ext cx="3744175" cy="34586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852461-ABD3-0002-9B0E-828531DFBB5E}"/>
              </a:ext>
            </a:extLst>
          </p:cNvPr>
          <p:cNvSpPr/>
          <p:nvPr/>
        </p:nvSpPr>
        <p:spPr>
          <a:xfrm>
            <a:off x="6132951" y="1305826"/>
            <a:ext cx="1198291" cy="34586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375110-B765-AB38-0172-996A971542F8}"/>
              </a:ext>
            </a:extLst>
          </p:cNvPr>
          <p:cNvSpPr/>
          <p:nvPr/>
        </p:nvSpPr>
        <p:spPr>
          <a:xfrm>
            <a:off x="7411774" y="1305826"/>
            <a:ext cx="1198291" cy="345867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58B549-CBA4-86DD-6627-E09E5EDC6B7B}"/>
              </a:ext>
            </a:extLst>
          </p:cNvPr>
          <p:cNvGrpSpPr/>
          <p:nvPr/>
        </p:nvGrpSpPr>
        <p:grpSpPr>
          <a:xfrm>
            <a:off x="590126" y="1283800"/>
            <a:ext cx="4281881" cy="3585062"/>
            <a:chOff x="590126" y="1283800"/>
            <a:chExt cx="5411746" cy="358506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563A594-7131-0920-863F-BAF0957848E6}"/>
                </a:ext>
              </a:extLst>
            </p:cNvPr>
            <p:cNvSpPr/>
            <p:nvPr/>
          </p:nvSpPr>
          <p:spPr>
            <a:xfrm>
              <a:off x="590127" y="1288025"/>
              <a:ext cx="5411745" cy="35808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9966D52-DCD7-9DD3-FCA5-64132591B50C}"/>
                </a:ext>
              </a:extLst>
            </p:cNvPr>
            <p:cNvSpPr txBox="1"/>
            <p:nvPr/>
          </p:nvSpPr>
          <p:spPr>
            <a:xfrm>
              <a:off x="590126" y="1283800"/>
              <a:ext cx="2959682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>
                  <a:solidFill>
                    <a:schemeClr val="accent2">
                      <a:lumMod val="75000"/>
                    </a:schemeClr>
                  </a:solidFill>
                  <a:latin typeface="ＶＤ ロゴジー 太 P" panose="02000504000000000000" pitchFamily="2" charset="-128"/>
                  <a:ea typeface="ＶＤ ロゴジー 太 P" panose="02000504000000000000" pitchFamily="2" charset="-128"/>
                </a:rPr>
                <a:t>海洋情報技術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EF19B5C-D5E7-A231-8217-46248341545D}"/>
              </a:ext>
            </a:extLst>
          </p:cNvPr>
          <p:cNvGrpSpPr/>
          <p:nvPr/>
        </p:nvGrpSpPr>
        <p:grpSpPr>
          <a:xfrm>
            <a:off x="653224" y="1836374"/>
            <a:ext cx="4027633" cy="2885002"/>
            <a:chOff x="5155018" y="1543261"/>
            <a:chExt cx="3480404" cy="288500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F10CE33-B079-AEBD-60A3-351A90DAC282}"/>
                </a:ext>
              </a:extLst>
            </p:cNvPr>
            <p:cNvSpPr/>
            <p:nvPr/>
          </p:nvSpPr>
          <p:spPr>
            <a:xfrm>
              <a:off x="5257800" y="1844653"/>
              <a:ext cx="3377622" cy="25836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82BBDD1-A755-482E-F9B7-BB78550632FA}"/>
                </a:ext>
              </a:extLst>
            </p:cNvPr>
            <p:cNvGrpSpPr/>
            <p:nvPr/>
          </p:nvGrpSpPr>
          <p:grpSpPr>
            <a:xfrm>
              <a:off x="5155018" y="1543261"/>
              <a:ext cx="1082348" cy="670816"/>
              <a:chOff x="495718" y="986020"/>
              <a:chExt cx="1082348" cy="670816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C44C000-01EC-BAE9-F36B-6DDDF7C60AB0}"/>
                  </a:ext>
                </a:extLst>
              </p:cNvPr>
              <p:cNvSpPr txBox="1"/>
              <p:nvPr/>
            </p:nvSpPr>
            <p:spPr>
              <a:xfrm>
                <a:off x="598311" y="1287504"/>
                <a:ext cx="877163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800" b="1">
                    <a:solidFill>
                      <a:srgbClr val="C00000"/>
                    </a:solidFill>
                    <a:latin typeface="ＶＤ ロゴジー 太 P" panose="02000504000000000000" pitchFamily="2" charset="-128"/>
                    <a:ea typeface="ＶＤ ロゴジー 太 P" panose="02000504000000000000" pitchFamily="2" charset="-128"/>
                  </a:rPr>
                  <a:t>情報</a:t>
                </a:r>
                <a:r>
                  <a:rPr kumimoji="1" lang="en-US" altLang="ja-JP" sz="1800" b="1">
                    <a:solidFill>
                      <a:srgbClr val="C00000"/>
                    </a:solidFill>
                    <a:latin typeface="ＶＤ ロゴジー 太 P" panose="02000504000000000000" pitchFamily="2" charset="-128"/>
                    <a:ea typeface="ＶＤ ロゴジー 太 P" panose="02000504000000000000" pitchFamily="2" charset="-128"/>
                  </a:rPr>
                  <a:t>Ⅰ</a:t>
                </a:r>
                <a:endParaRPr kumimoji="1" lang="ja-JP" altLang="en-US" sz="1800" b="1">
                  <a:solidFill>
                    <a:srgbClr val="C00000"/>
                  </a:solidFill>
                  <a:latin typeface="ＶＤ ロゴジー 太 P" panose="02000504000000000000" pitchFamily="2" charset="-128"/>
                  <a:ea typeface="ＶＤ ロゴジー 太 P" panose="02000504000000000000" pitchFamily="2" charset="-128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BB0E0D0-F1CD-A3E6-96E2-E3C9A4357348}"/>
                  </a:ext>
                </a:extLst>
              </p:cNvPr>
              <p:cNvSpPr txBox="1"/>
              <p:nvPr/>
            </p:nvSpPr>
            <p:spPr>
              <a:xfrm>
                <a:off x="495718" y="986020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ＶＤ ロゴジー 太 P" panose="02000504000000000000" pitchFamily="2" charset="-128"/>
                    <a:ea typeface="ＶＤ ロゴジー 太 P" panose="02000504000000000000" pitchFamily="2" charset="-128"/>
                  </a:rPr>
                  <a:t>必履修科目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3086E8B-3F59-1850-99D2-7964E7B00681}"/>
                </a:ext>
              </a:extLst>
            </p:cNvPr>
            <p:cNvSpPr txBox="1"/>
            <p:nvPr/>
          </p:nvSpPr>
          <p:spPr>
            <a:xfrm>
              <a:off x="5424185" y="2336285"/>
              <a:ext cx="3044852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①情報社会の問題解決</a:t>
              </a:r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②コミュニケーションと情報デザイン</a:t>
              </a:r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③コンピュータとプログラミング</a:t>
              </a:r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altLang="ja-JP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④情報通信ネットワークとデータの活用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2247964-1DAD-4CC1-C994-7386273EA951}"/>
              </a:ext>
            </a:extLst>
          </p:cNvPr>
          <p:cNvGrpSpPr/>
          <p:nvPr/>
        </p:nvGrpSpPr>
        <p:grpSpPr>
          <a:xfrm>
            <a:off x="5966628" y="2524536"/>
            <a:ext cx="3035871" cy="2389068"/>
            <a:chOff x="5966628" y="2524536"/>
            <a:chExt cx="3035871" cy="2389068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BFE776F-3646-7BDB-15D0-3730E22BA9EB}"/>
                </a:ext>
              </a:extLst>
            </p:cNvPr>
            <p:cNvGrpSpPr/>
            <p:nvPr/>
          </p:nvGrpSpPr>
          <p:grpSpPr>
            <a:xfrm>
              <a:off x="5966628" y="2524536"/>
              <a:ext cx="3035871" cy="2389068"/>
              <a:chOff x="5966628" y="2524536"/>
              <a:chExt cx="3035871" cy="2389068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A3F1A0B7-FE15-11D3-D366-8CF3CCB44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9081" y="2825361"/>
                <a:ext cx="2963418" cy="2088243"/>
              </a:xfrm>
              <a:prstGeom prst="rect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64797AD-83AD-5558-567A-2A147A560A57}"/>
                  </a:ext>
                </a:extLst>
              </p:cNvPr>
              <p:cNvSpPr txBox="1"/>
              <p:nvPr/>
            </p:nvSpPr>
            <p:spPr>
              <a:xfrm>
                <a:off x="5966628" y="2524536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ＶＤ ロゴジー 太 P" panose="02000504000000000000" pitchFamily="2" charset="-128"/>
                    <a:ea typeface="ＶＤ ロゴジー 太 P" panose="02000504000000000000" pitchFamily="2" charset="-128"/>
                  </a:rPr>
                  <a:t>小学校</a:t>
                </a:r>
              </a:p>
            </p:txBody>
          </p:sp>
        </p:grp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8B1A87C-BA2E-AA76-CF30-6D45139A482E}"/>
                </a:ext>
              </a:extLst>
            </p:cNvPr>
            <p:cNvSpPr/>
            <p:nvPr/>
          </p:nvSpPr>
          <p:spPr>
            <a:xfrm>
              <a:off x="7834275" y="4016829"/>
              <a:ext cx="1168224" cy="29028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B4D5410-4A35-C065-61A3-815BD78B5D2E}"/>
              </a:ext>
            </a:extLst>
          </p:cNvPr>
          <p:cNvGrpSpPr/>
          <p:nvPr/>
        </p:nvGrpSpPr>
        <p:grpSpPr>
          <a:xfrm>
            <a:off x="4973458" y="1382360"/>
            <a:ext cx="3063652" cy="3264502"/>
            <a:chOff x="2642854" y="294438"/>
            <a:chExt cx="3063652" cy="3264502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0B20949-FB5F-2085-53BD-0ADC5AA2EF9D}"/>
                </a:ext>
              </a:extLst>
            </p:cNvPr>
            <p:cNvGrpSpPr/>
            <p:nvPr/>
          </p:nvGrpSpPr>
          <p:grpSpPr>
            <a:xfrm>
              <a:off x="2642854" y="294438"/>
              <a:ext cx="3063652" cy="3264502"/>
              <a:chOff x="2570247" y="132227"/>
              <a:chExt cx="3063652" cy="3264502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79BB9477-7416-4B46-4597-EC7B3D660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233" y="416898"/>
                <a:ext cx="2963666" cy="2979831"/>
              </a:xfrm>
              <a:prstGeom prst="rect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225D848-21BF-B691-C496-85D19363AC0A}"/>
                  </a:ext>
                </a:extLst>
              </p:cNvPr>
              <p:cNvSpPr txBox="1"/>
              <p:nvPr/>
            </p:nvSpPr>
            <p:spPr>
              <a:xfrm>
                <a:off x="2570247" y="132227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ＶＤ ロゴジー 太 P" panose="02000504000000000000" pitchFamily="2" charset="-128"/>
                    <a:ea typeface="ＶＤ ロゴジー 太 P" panose="02000504000000000000" pitchFamily="2" charset="-128"/>
                  </a:rPr>
                  <a:t>中学校</a:t>
                </a:r>
              </a:p>
            </p:txBody>
          </p:sp>
        </p:grp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2CB3FF0-45CC-37E6-8A57-E49B70B8098B}"/>
                </a:ext>
              </a:extLst>
            </p:cNvPr>
            <p:cNvSpPr/>
            <p:nvPr/>
          </p:nvSpPr>
          <p:spPr>
            <a:xfrm>
              <a:off x="3759651" y="1886858"/>
              <a:ext cx="380549" cy="29028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2D6E6DA-9961-85DC-C750-0243D2129CC8}"/>
                </a:ext>
              </a:extLst>
            </p:cNvPr>
            <p:cNvSpPr/>
            <p:nvPr/>
          </p:nvSpPr>
          <p:spPr>
            <a:xfrm>
              <a:off x="4155164" y="1360427"/>
              <a:ext cx="380549" cy="29028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矢印: 右カーブ 26">
            <a:extLst>
              <a:ext uri="{FF2B5EF4-FFF2-40B4-BE49-F238E27FC236}">
                <a16:creationId xmlns:a16="http://schemas.microsoft.com/office/drawing/2014/main" id="{6045E4FC-5D20-6A78-65CB-766DF7CF3518}"/>
              </a:ext>
            </a:extLst>
          </p:cNvPr>
          <p:cNvSpPr/>
          <p:nvPr/>
        </p:nvSpPr>
        <p:spPr>
          <a:xfrm rot="7373128">
            <a:off x="7430170" y="1767325"/>
            <a:ext cx="1148222" cy="2064052"/>
          </a:xfrm>
          <a:prstGeom prst="curvedRightArrow">
            <a:avLst>
              <a:gd name="adj1" fmla="val 12389"/>
              <a:gd name="adj2" fmla="val 51039"/>
              <a:gd name="adj3" fmla="val 25000"/>
            </a:avLst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右カーブ 27">
            <a:extLst>
              <a:ext uri="{FF2B5EF4-FFF2-40B4-BE49-F238E27FC236}">
                <a16:creationId xmlns:a16="http://schemas.microsoft.com/office/drawing/2014/main" id="{0CDC4314-8A2D-8C48-8146-2109A5F2D945}"/>
              </a:ext>
            </a:extLst>
          </p:cNvPr>
          <p:cNvSpPr/>
          <p:nvPr/>
        </p:nvSpPr>
        <p:spPr>
          <a:xfrm rot="6702458">
            <a:off x="4251414" y="241524"/>
            <a:ext cx="1148222" cy="2064052"/>
          </a:xfrm>
          <a:prstGeom prst="curvedRightArrow">
            <a:avLst>
              <a:gd name="adj1" fmla="val 20860"/>
              <a:gd name="adj2" fmla="val 56198"/>
              <a:gd name="adj3" fmla="val 25000"/>
            </a:avLst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035BBD5-EE17-BEEC-3BFB-6A4A8F23CFE8}"/>
              </a:ext>
            </a:extLst>
          </p:cNvPr>
          <p:cNvSpPr txBox="1"/>
          <p:nvPr/>
        </p:nvSpPr>
        <p:spPr>
          <a:xfrm>
            <a:off x="516545" y="9867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高等学校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E152391-3AE4-C697-E59B-79535A215B6E}"/>
              </a:ext>
            </a:extLst>
          </p:cNvPr>
          <p:cNvSpPr/>
          <p:nvPr/>
        </p:nvSpPr>
        <p:spPr>
          <a:xfrm>
            <a:off x="895309" y="3671270"/>
            <a:ext cx="3673062" cy="4036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2A60C0-939B-CEDE-A2B1-F7342451D179}"/>
              </a:ext>
            </a:extLst>
          </p:cNvPr>
          <p:cNvSpPr txBox="1"/>
          <p:nvPr/>
        </p:nvSpPr>
        <p:spPr>
          <a:xfrm>
            <a:off x="230263" y="1013145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1980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年代</a:t>
            </a:r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(42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年前</a:t>
            </a:r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)</a:t>
            </a:r>
            <a:endParaRPr kumimoji="1" lang="ja-JP" altLang="en-US" sz="180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7AF643A-6B1E-490D-8653-99D621DD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20"/>
          <a:stretch/>
        </p:blipFill>
        <p:spPr>
          <a:xfrm>
            <a:off x="2861112" y="1104346"/>
            <a:ext cx="1397782" cy="720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071F208-C53D-48FC-8AAD-8B5876278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302" y="1097991"/>
            <a:ext cx="1636365" cy="720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4EC2431-422E-6CBA-0919-AC0D5B058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647" y="313766"/>
            <a:ext cx="2290419" cy="1590223"/>
          </a:xfrm>
          <a:prstGeom prst="rect">
            <a:avLst/>
          </a:prstGeom>
        </p:spPr>
      </p:pic>
      <p:sp>
        <p:nvSpPr>
          <p:cNvPr id="34" name="矢印: 下 33">
            <a:extLst>
              <a:ext uri="{FF2B5EF4-FFF2-40B4-BE49-F238E27FC236}">
                <a16:creationId xmlns:a16="http://schemas.microsoft.com/office/drawing/2014/main" id="{1CB11DE4-AF5A-1376-B9DC-41FFDD67DCF7}"/>
              </a:ext>
            </a:extLst>
          </p:cNvPr>
          <p:cNvSpPr/>
          <p:nvPr/>
        </p:nvSpPr>
        <p:spPr>
          <a:xfrm>
            <a:off x="373908" y="1436697"/>
            <a:ext cx="381000" cy="548726"/>
          </a:xfrm>
          <a:prstGeom prst="downArrow">
            <a:avLst>
              <a:gd name="adj1" fmla="val 50000"/>
              <a:gd name="adj2" fmla="val 67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8147BFB-DB73-F517-9326-46B159CBE727}"/>
              </a:ext>
            </a:extLst>
          </p:cNvPr>
          <p:cNvSpPr txBox="1"/>
          <p:nvPr/>
        </p:nvSpPr>
        <p:spPr>
          <a:xfrm>
            <a:off x="230263" y="196252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1990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年代</a:t>
            </a:r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(32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年前</a:t>
            </a:r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)</a:t>
            </a:r>
            <a:endParaRPr kumimoji="1" lang="ja-JP" altLang="en-US" sz="180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375EDFA-FAC1-0DDC-9660-C648A41B3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64" y="2331852"/>
            <a:ext cx="1182722" cy="174747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E2A432B-4B64-AB4B-289A-212668F2B93C}"/>
              </a:ext>
            </a:extLst>
          </p:cNvPr>
          <p:cNvSpPr txBox="1"/>
          <p:nvPr/>
        </p:nvSpPr>
        <p:spPr>
          <a:xfrm rot="21228427">
            <a:off x="806258" y="1468776"/>
            <a:ext cx="20313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パソコン少年</a:t>
            </a: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3F486A6D-FD22-1FBF-8465-E13CFA8E82F3}"/>
              </a:ext>
            </a:extLst>
          </p:cNvPr>
          <p:cNvSpPr/>
          <p:nvPr/>
        </p:nvSpPr>
        <p:spPr>
          <a:xfrm>
            <a:off x="1631420" y="2363670"/>
            <a:ext cx="381000" cy="332359"/>
          </a:xfrm>
          <a:prstGeom prst="downArrow">
            <a:avLst>
              <a:gd name="adj1" fmla="val 50000"/>
              <a:gd name="adj2" fmla="val 42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0B4945-861C-7107-BDBF-F01A2DF62F86}"/>
              </a:ext>
            </a:extLst>
          </p:cNvPr>
          <p:cNvSpPr txBox="1"/>
          <p:nvPr/>
        </p:nvSpPr>
        <p:spPr>
          <a:xfrm>
            <a:off x="1517486" y="265159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1995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年代</a:t>
            </a:r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(27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年前</a:t>
            </a:r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)</a:t>
            </a:r>
            <a:endParaRPr kumimoji="1" lang="ja-JP" altLang="en-US" sz="180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F9D7253-EDC1-7A62-A63E-297A26B35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988" y="2279837"/>
            <a:ext cx="1567726" cy="104567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3" name="矢印: 下 42">
            <a:extLst>
              <a:ext uri="{FF2B5EF4-FFF2-40B4-BE49-F238E27FC236}">
                <a16:creationId xmlns:a16="http://schemas.microsoft.com/office/drawing/2014/main" id="{B19AA729-3768-BA17-98C0-10A8645D83B5}"/>
              </a:ext>
            </a:extLst>
          </p:cNvPr>
          <p:cNvSpPr/>
          <p:nvPr/>
        </p:nvSpPr>
        <p:spPr>
          <a:xfrm>
            <a:off x="1631420" y="3017084"/>
            <a:ext cx="381000" cy="744945"/>
          </a:xfrm>
          <a:prstGeom prst="downArrow">
            <a:avLst>
              <a:gd name="adj1" fmla="val 50000"/>
              <a:gd name="adj2" fmla="val 60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5953477-0BA6-0785-39AB-630F6D71359B}"/>
              </a:ext>
            </a:extLst>
          </p:cNvPr>
          <p:cNvSpPr txBox="1"/>
          <p:nvPr/>
        </p:nvSpPr>
        <p:spPr>
          <a:xfrm>
            <a:off x="1517486" y="376202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2022</a:t>
            </a:r>
            <a:r>
              <a:rPr kumimoji="1" lang="ja-JP" altLang="en-US" sz="180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年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75FE93D-59C9-71B7-CF62-8A02AFF9D3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45" r="11131"/>
          <a:stretch/>
        </p:blipFill>
        <p:spPr>
          <a:xfrm>
            <a:off x="4955127" y="2000615"/>
            <a:ext cx="1390684" cy="100904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F228F7D-8585-510D-91F1-1E7FA4E500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825" y="2279837"/>
            <a:ext cx="1676174" cy="104760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644BAC39-87CA-1A1D-2457-EB7C56D81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9359" y="1807028"/>
            <a:ext cx="1541407" cy="104301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F39C645E-850D-554D-B8F0-2A04547EE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9571" y="3217760"/>
            <a:ext cx="1658508" cy="12424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BE48DB81-DA1B-EF2E-3E1F-873D91C0A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5154" y="3217760"/>
            <a:ext cx="2114503" cy="124247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F46D4ED-BE2C-C1A2-4EC7-E8AF495E40E1}"/>
              </a:ext>
            </a:extLst>
          </p:cNvPr>
          <p:cNvSpPr txBox="1"/>
          <p:nvPr/>
        </p:nvSpPr>
        <p:spPr>
          <a:xfrm>
            <a:off x="2100482" y="302496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Windows</a:t>
            </a:r>
            <a:r>
              <a:rPr kumimoji="1" lang="ja-JP" alt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・</a:t>
            </a:r>
            <a:endParaRPr kumimoji="1" lang="en-US" altLang="ja-JP" sz="18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ja-JP" alt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インターネット時代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781A404-9C99-AEF7-3AB2-5B06347ADA85}"/>
              </a:ext>
            </a:extLst>
          </p:cNvPr>
          <p:cNvSpPr txBox="1"/>
          <p:nvPr/>
        </p:nvSpPr>
        <p:spPr>
          <a:xfrm rot="20973879">
            <a:off x="2535360" y="2933510"/>
            <a:ext cx="2646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パソコン活用時代</a:t>
            </a:r>
          </a:p>
        </p:txBody>
      </p:sp>
      <p:sp>
        <p:nvSpPr>
          <p:cNvPr id="58" name="矢印: 下 57">
            <a:extLst>
              <a:ext uri="{FF2B5EF4-FFF2-40B4-BE49-F238E27FC236}">
                <a16:creationId xmlns:a16="http://schemas.microsoft.com/office/drawing/2014/main" id="{37C19449-7DB4-2F4D-B126-D83F4E842649}"/>
              </a:ext>
            </a:extLst>
          </p:cNvPr>
          <p:cNvSpPr/>
          <p:nvPr/>
        </p:nvSpPr>
        <p:spPr>
          <a:xfrm>
            <a:off x="1627667" y="4176366"/>
            <a:ext cx="381000" cy="744945"/>
          </a:xfrm>
          <a:prstGeom prst="downArrow">
            <a:avLst>
              <a:gd name="adj1" fmla="val 50000"/>
              <a:gd name="adj2" fmla="val 60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98870F-16EC-09E2-DB25-D4166899814D}"/>
              </a:ext>
            </a:extLst>
          </p:cNvPr>
          <p:cNvSpPr txBox="1"/>
          <p:nvPr/>
        </p:nvSpPr>
        <p:spPr>
          <a:xfrm rot="20973879">
            <a:off x="255180" y="4357527"/>
            <a:ext cx="204254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IT</a:t>
            </a:r>
            <a:r>
              <a:rPr kumimoji="1" lang="ja-JP" altLang="en-US" sz="24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の人材不足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B3EF6DD-4B03-A561-3C4D-EF7A4401CCBB}"/>
              </a:ext>
            </a:extLst>
          </p:cNvPr>
          <p:cNvSpPr txBox="1"/>
          <p:nvPr/>
        </p:nvSpPr>
        <p:spPr>
          <a:xfrm rot="20973879">
            <a:off x="2080833" y="4195550"/>
            <a:ext cx="387798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2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順序立てて解決する思考力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D449C89-C955-A797-024E-5196439F787D}"/>
              </a:ext>
            </a:extLst>
          </p:cNvPr>
          <p:cNvSpPr txBox="1"/>
          <p:nvPr/>
        </p:nvSpPr>
        <p:spPr>
          <a:xfrm rot="20973879">
            <a:off x="4293181" y="4156065"/>
            <a:ext cx="442781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=『</a:t>
            </a:r>
            <a:r>
              <a:rPr kumimoji="1" lang="ja-JP" altLang="en-US" sz="2400" b="1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プログラミング的思考力</a:t>
            </a:r>
            <a:r>
              <a:rPr kumimoji="1" lang="en-US" altLang="ja-JP" sz="2400" b="1">
                <a:solidFill>
                  <a:srgbClr val="FF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』</a:t>
            </a:r>
            <a:endParaRPr kumimoji="1" lang="ja-JP" altLang="en-US" sz="2400" b="1">
              <a:solidFill>
                <a:srgbClr val="FF0000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9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  <p:bldP spid="35" grpId="0"/>
      <p:bldP spid="38" grpId="0" animBg="1"/>
      <p:bldP spid="39" grpId="0" animBg="1"/>
      <p:bldP spid="40" grpId="0"/>
      <p:bldP spid="43" grpId="0" animBg="1"/>
      <p:bldP spid="4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162508-C335-472D-BC9C-FAD342B43FE4}"/>
              </a:ext>
            </a:extLst>
          </p:cNvPr>
          <p:cNvSpPr txBox="1"/>
          <p:nvPr/>
        </p:nvSpPr>
        <p:spPr>
          <a:xfrm>
            <a:off x="286652" y="1092130"/>
            <a:ext cx="146706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rgbClr val="C0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568E39-69C8-41AA-8B7A-F78DA221EE3F}"/>
              </a:ext>
            </a:extLst>
          </p:cNvPr>
          <p:cNvSpPr txBox="1"/>
          <p:nvPr/>
        </p:nvSpPr>
        <p:spPr>
          <a:xfrm>
            <a:off x="230263" y="1835842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①　横１、縦１のマスに</a:t>
            </a:r>
            <a:r>
              <a:rPr kumimoji="1" lang="ja-JP" alt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★</a:t>
            </a:r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を表示する。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006506F-C93B-D67B-8A39-E71568BFD252}"/>
              </a:ext>
            </a:extLst>
          </p:cNvPr>
          <p:cNvSpPr txBox="1"/>
          <p:nvPr/>
        </p:nvSpPr>
        <p:spPr>
          <a:xfrm>
            <a:off x="230263" y="259904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②　</a:t>
            </a:r>
            <a:r>
              <a:rPr kumimoji="1" lang="ja-JP" alt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★</a:t>
            </a:r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を右に５マス移動させる。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76D1ED-18A8-E492-9B3C-B3B214AE9DB9}"/>
              </a:ext>
            </a:extLst>
          </p:cNvPr>
          <p:cNvSpPr/>
          <p:nvPr/>
        </p:nvSpPr>
        <p:spPr>
          <a:xfrm>
            <a:off x="5508311" y="2268940"/>
            <a:ext cx="3048835" cy="261200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6CB4434-7D8E-6B1D-05E5-F1538E48E6B8}"/>
              </a:ext>
            </a:extLst>
          </p:cNvPr>
          <p:cNvSpPr txBox="1"/>
          <p:nvPr/>
        </p:nvSpPr>
        <p:spPr>
          <a:xfrm>
            <a:off x="230263" y="3338662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③　</a:t>
            </a:r>
            <a:r>
              <a:rPr kumimoji="1" lang="ja-JP" alt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★</a:t>
            </a:r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を下に５マス移動させる。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060A8B9-7FE0-4922-9021-1DDFB2ADE137}"/>
              </a:ext>
            </a:extLst>
          </p:cNvPr>
          <p:cNvSpPr txBox="1"/>
          <p:nvPr/>
        </p:nvSpPr>
        <p:spPr>
          <a:xfrm>
            <a:off x="230262" y="407857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④　</a:t>
            </a:r>
            <a:r>
              <a:rPr kumimoji="1" lang="ja-JP" alt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★</a:t>
            </a:r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を左に５マス移動させる。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4F2134-6437-FFDD-382F-BE06D98364F7}"/>
              </a:ext>
            </a:extLst>
          </p:cNvPr>
          <p:cNvSpPr txBox="1"/>
          <p:nvPr/>
        </p:nvSpPr>
        <p:spPr>
          <a:xfrm>
            <a:off x="5477591" y="2246038"/>
            <a:ext cx="65434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kumimoji="1" lang="ja-JP" altLang="en-US" sz="4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★</a:t>
            </a:r>
            <a:endParaRPr kumimoji="1" lang="ja-JP" alt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FADEB62-0467-DE3B-56C2-756A45F8AAFB}"/>
              </a:ext>
            </a:extLst>
          </p:cNvPr>
          <p:cNvSpPr txBox="1"/>
          <p:nvPr/>
        </p:nvSpPr>
        <p:spPr>
          <a:xfrm>
            <a:off x="1768484" y="1096080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指示を１つずつ順番に実行していく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9AF1A07-B210-8111-554B-7BA2F05E65AC}"/>
              </a:ext>
            </a:extLst>
          </p:cNvPr>
          <p:cNvCxnSpPr>
            <a:stCxn id="7" idx="3"/>
          </p:cNvCxnSpPr>
          <p:nvPr/>
        </p:nvCxnSpPr>
        <p:spPr>
          <a:xfrm flipV="1">
            <a:off x="6131937" y="2571750"/>
            <a:ext cx="186872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0728BAA-63C4-A05E-2240-4E302676A15F}"/>
              </a:ext>
            </a:extLst>
          </p:cNvPr>
          <p:cNvSpPr txBox="1"/>
          <p:nvPr/>
        </p:nvSpPr>
        <p:spPr>
          <a:xfrm>
            <a:off x="7930453" y="2257927"/>
            <a:ext cx="65434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kumimoji="1" lang="ja-JP" altLang="en-US" sz="4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★</a:t>
            </a:r>
            <a:endParaRPr kumimoji="1" lang="ja-JP" alt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F8E20ED-51D0-46DE-8D8A-AB079C084BD5}"/>
              </a:ext>
            </a:extLst>
          </p:cNvPr>
          <p:cNvCxnSpPr>
            <a:cxnSpLocks/>
          </p:cNvCxnSpPr>
          <p:nvPr/>
        </p:nvCxnSpPr>
        <p:spPr>
          <a:xfrm>
            <a:off x="8257626" y="2818490"/>
            <a:ext cx="0" cy="15757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C92AE4C-29BF-85AA-696D-820310BFCA6E}"/>
              </a:ext>
            </a:extLst>
          </p:cNvPr>
          <p:cNvSpPr txBox="1"/>
          <p:nvPr/>
        </p:nvSpPr>
        <p:spPr>
          <a:xfrm>
            <a:off x="7930453" y="4305057"/>
            <a:ext cx="65434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kumimoji="1" lang="ja-JP" altLang="en-US" sz="4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★</a:t>
            </a:r>
            <a:endParaRPr kumimoji="1" lang="ja-JP" alt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D776DA3-113E-7D6B-45B8-2F18A337C9AD}"/>
              </a:ext>
            </a:extLst>
          </p:cNvPr>
          <p:cNvCxnSpPr>
            <a:cxnSpLocks/>
          </p:cNvCxnSpPr>
          <p:nvPr/>
        </p:nvCxnSpPr>
        <p:spPr>
          <a:xfrm flipH="1">
            <a:off x="6121683" y="4646176"/>
            <a:ext cx="18684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53C634A-ACB8-794D-4E2D-D3E050B3E620}"/>
              </a:ext>
            </a:extLst>
          </p:cNvPr>
          <p:cNvSpPr txBox="1"/>
          <p:nvPr/>
        </p:nvSpPr>
        <p:spPr>
          <a:xfrm>
            <a:off x="5467337" y="4305057"/>
            <a:ext cx="65434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kumimoji="1" lang="ja-JP" altLang="en-US" sz="4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★</a:t>
            </a:r>
            <a:endParaRPr kumimoji="1" lang="ja-JP" altLang="en-US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E8628F-7BDF-982F-1338-BC0090EEE104}"/>
              </a:ext>
            </a:extLst>
          </p:cNvPr>
          <p:cNvSpPr txBox="1"/>
          <p:nvPr/>
        </p:nvSpPr>
        <p:spPr>
          <a:xfrm>
            <a:off x="5601588" y="1973012"/>
            <a:ext cx="3120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１　　 ２　　 ３　　 ４ 　　５ 　　６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172E301-76F3-9E3A-DF42-6F99C1F59B01}"/>
              </a:ext>
            </a:extLst>
          </p:cNvPr>
          <p:cNvSpPr txBox="1"/>
          <p:nvPr/>
        </p:nvSpPr>
        <p:spPr>
          <a:xfrm>
            <a:off x="5144728" y="2444656"/>
            <a:ext cx="353943" cy="2436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"/>
              <a:t>１　　２　　３　　４　　５　　６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CD45985-610D-B839-C663-C0D779288BC6}"/>
              </a:ext>
            </a:extLst>
          </p:cNvPr>
          <p:cNvSpPr/>
          <p:nvPr/>
        </p:nvSpPr>
        <p:spPr>
          <a:xfrm>
            <a:off x="170543" y="1694543"/>
            <a:ext cx="4933256" cy="2951633"/>
          </a:xfrm>
          <a:prstGeom prst="roundRect">
            <a:avLst>
              <a:gd name="adj" fmla="val 2038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A12212-7FC9-6C95-B862-6BF50D1E44BF}"/>
              </a:ext>
            </a:extLst>
          </p:cNvPr>
          <p:cNvSpPr txBox="1"/>
          <p:nvPr/>
        </p:nvSpPr>
        <p:spPr>
          <a:xfrm>
            <a:off x="3897545" y="4670995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rgbClr val="FF0000"/>
                </a:solidFill>
                <a:latin typeface="+mj-ea"/>
                <a:ea typeface="+mj-ea"/>
              </a:rPr>
              <a:t>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22943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4" grpId="0"/>
      <p:bldP spid="46" grpId="0"/>
      <p:bldP spid="50" grpId="0"/>
      <p:bldP spid="7" grpId="0"/>
      <p:bldP spid="7" grpId="1"/>
      <p:bldP spid="52" grpId="0"/>
      <p:bldP spid="53" grpId="1"/>
      <p:bldP spid="53" grpId="2"/>
      <p:bldP spid="56" grpId="0"/>
      <p:bldP spid="56" grpId="1"/>
      <p:bldP spid="63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CF909D2-0AF4-C0A9-9483-18CA6D90A2AC}"/>
              </a:ext>
            </a:extLst>
          </p:cNvPr>
          <p:cNvSpPr txBox="1"/>
          <p:nvPr/>
        </p:nvSpPr>
        <p:spPr>
          <a:xfrm>
            <a:off x="286652" y="1092130"/>
            <a:ext cx="95410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rgbClr val="C00000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小学校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E793A62-E565-F7A3-F5D0-1D89924D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04" y="1097991"/>
            <a:ext cx="3308171" cy="186084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7A948E-BBD8-9019-7CB4-E85DABA7D17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12304" y="3063171"/>
            <a:ext cx="3308400" cy="1861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12D4189-A04E-4A33-24E6-6152899DEB3C}"/>
              </a:ext>
            </a:extLst>
          </p:cNvPr>
          <p:cNvSpPr txBox="1"/>
          <p:nvPr/>
        </p:nvSpPr>
        <p:spPr>
          <a:xfrm>
            <a:off x="183852" y="1747020"/>
            <a:ext cx="2461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Viscuit</a:t>
            </a:r>
          </a:p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ビスケット</a:t>
            </a:r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B7D4FB-BA20-FF4A-ECDF-F320C59A24FA}"/>
              </a:ext>
            </a:extLst>
          </p:cNvPr>
          <p:cNvSpPr txBox="1"/>
          <p:nvPr/>
        </p:nvSpPr>
        <p:spPr>
          <a:xfrm>
            <a:off x="183852" y="3350156"/>
            <a:ext cx="2461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</a:p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スクラッチ</a:t>
            </a:r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CF909D2-0AF4-C0A9-9483-18CA6D90A2AC}"/>
              </a:ext>
            </a:extLst>
          </p:cNvPr>
          <p:cNvSpPr txBox="1"/>
          <p:nvPr/>
        </p:nvSpPr>
        <p:spPr>
          <a:xfrm>
            <a:off x="286652" y="1092130"/>
            <a:ext cx="95410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1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中学校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A7A948E-BBD8-9019-7CB4-E85DABA7D17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79" y="1263455"/>
            <a:ext cx="3308400" cy="1861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B7D4FB-BA20-FF4A-ECDF-F320C59A24FA}"/>
              </a:ext>
            </a:extLst>
          </p:cNvPr>
          <p:cNvSpPr txBox="1"/>
          <p:nvPr/>
        </p:nvSpPr>
        <p:spPr>
          <a:xfrm>
            <a:off x="218716" y="1815602"/>
            <a:ext cx="24613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</a:p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スクラッチ</a:t>
            </a:r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8FD1B7-5D83-470A-2BFD-CEDE33208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879" y="3178012"/>
            <a:ext cx="3308400" cy="192785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3F025A5-A842-3293-75A3-138431AD7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942" y="3176792"/>
            <a:ext cx="2717018" cy="192785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E537ADA-B8D4-019D-6A5B-EF0BEFD16872}"/>
              </a:ext>
            </a:extLst>
          </p:cNvPr>
          <p:cNvSpPr txBox="1"/>
          <p:nvPr/>
        </p:nvSpPr>
        <p:spPr>
          <a:xfrm>
            <a:off x="2553201" y="4486898"/>
            <a:ext cx="339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HTML,JavaScript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1477F28-FD0F-39DE-2D00-76308D232D65}"/>
              </a:ext>
            </a:extLst>
          </p:cNvPr>
          <p:cNvSpPr txBox="1"/>
          <p:nvPr/>
        </p:nvSpPr>
        <p:spPr>
          <a:xfrm>
            <a:off x="5990693" y="4486898"/>
            <a:ext cx="1601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F692E7-9B03-8997-F353-3ED225A8990F}"/>
              </a:ext>
            </a:extLst>
          </p:cNvPr>
          <p:cNvSpPr txBox="1"/>
          <p:nvPr/>
        </p:nvSpPr>
        <p:spPr>
          <a:xfrm>
            <a:off x="218715" y="3583135"/>
            <a:ext cx="257165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記述型言語</a:t>
            </a:r>
            <a:endParaRPr lang="en-US" altLang="ja-JP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コーディング</a:t>
            </a:r>
            <a:r>
              <a:rPr lang="en-US" altLang="ja-JP" sz="24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4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586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プログラミングの基礎①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CF909D2-0AF4-C0A9-9483-18CA6D90A2AC}"/>
              </a:ext>
            </a:extLst>
          </p:cNvPr>
          <p:cNvSpPr txBox="1"/>
          <p:nvPr/>
        </p:nvSpPr>
        <p:spPr>
          <a:xfrm>
            <a:off x="286652" y="1092130"/>
            <a:ext cx="69762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50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高校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F025A5-A842-3293-75A3-138431AD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33" y="1065111"/>
            <a:ext cx="2717018" cy="192785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1477F28-FD0F-39DE-2D00-76308D232D65}"/>
              </a:ext>
            </a:extLst>
          </p:cNvPr>
          <p:cNvSpPr txBox="1"/>
          <p:nvPr/>
        </p:nvSpPr>
        <p:spPr>
          <a:xfrm>
            <a:off x="2591084" y="2375217"/>
            <a:ext cx="1601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F692E7-9B03-8997-F353-3ED225A8990F}"/>
              </a:ext>
            </a:extLst>
          </p:cNvPr>
          <p:cNvSpPr txBox="1"/>
          <p:nvPr/>
        </p:nvSpPr>
        <p:spPr>
          <a:xfrm>
            <a:off x="200874" y="1588282"/>
            <a:ext cx="2041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記述型言語</a:t>
            </a:r>
            <a:endParaRPr lang="en-US" altLang="ja-JP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C6E242-C825-243E-27D9-EF0893BB051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51" y="3113589"/>
            <a:ext cx="2718000" cy="1929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D3936A-5F76-F2D9-4774-E75122D1D46A}"/>
              </a:ext>
            </a:extLst>
          </p:cNvPr>
          <p:cNvSpPr txBox="1"/>
          <p:nvPr/>
        </p:nvSpPr>
        <p:spPr>
          <a:xfrm>
            <a:off x="4108700" y="4582130"/>
            <a:ext cx="1214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7EB5C9-AE01-DB83-7D8E-A8FA7C2659C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60790" y="3113589"/>
            <a:ext cx="2880000" cy="1929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29B578D-CEE5-4794-268D-21B197B47A18}"/>
              </a:ext>
            </a:extLst>
          </p:cNvPr>
          <p:cNvSpPr txBox="1"/>
          <p:nvPr/>
        </p:nvSpPr>
        <p:spPr>
          <a:xfrm>
            <a:off x="7217749" y="3124762"/>
            <a:ext cx="1086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VBA</a:t>
            </a:r>
            <a:endParaRPr lang="ja-JP" altLang="en-US" sz="2800" b="1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AE31D01-3C3B-7B80-035D-F7C7EE91AC6C}"/>
              </a:ext>
            </a:extLst>
          </p:cNvPr>
          <p:cNvSpPr txBox="1"/>
          <p:nvPr/>
        </p:nvSpPr>
        <p:spPr>
          <a:xfrm>
            <a:off x="230263" y="2058362"/>
            <a:ext cx="2219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Basic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Visual C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BASIC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JavaScript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PHP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COBOL</a:t>
            </a:r>
          </a:p>
          <a:p>
            <a:r>
              <a:rPr lang="en-US" altLang="ja-JP" sz="24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Swift</a:t>
            </a:r>
          </a:p>
        </p:txBody>
      </p:sp>
    </p:spTree>
    <p:extLst>
      <p:ext uri="{BB962C8B-B14F-4D97-AF65-F5344CB8AC3E}">
        <p14:creationId xmlns:p14="http://schemas.microsoft.com/office/powerpoint/2010/main" val="28057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</p:bld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1414</Words>
  <Application>Microsoft Office PowerPoint</Application>
  <PresentationFormat>画面に合わせる (16:9)</PresentationFormat>
  <Paragraphs>350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Ricty Diminished</vt:lpstr>
      <vt:lpstr>Calibri</vt:lpstr>
      <vt:lpstr>Arial</vt:lpstr>
      <vt:lpstr>Barlow</vt:lpstr>
      <vt:lpstr>ＭＳ ゴシック</vt:lpstr>
      <vt:lpstr>メイリオ</vt:lpstr>
      <vt:lpstr>ＶＤ ロゴジー 太 P</vt:lpstr>
      <vt:lpstr>Takaoゴシック</vt:lpstr>
      <vt:lpstr>ＭＳ Ｐゴシック</vt:lpstr>
      <vt:lpstr>Barlow Light</vt:lpstr>
      <vt:lpstr>Century</vt:lpstr>
      <vt:lpstr>Raleway Thin</vt:lpstr>
      <vt:lpstr>Gaoler template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産業・情報技術等指導者養成事業</dc:title>
  <dc:creator>MY</dc:creator>
  <cp:lastModifiedBy>MY</cp:lastModifiedBy>
  <cp:revision>176</cp:revision>
  <dcterms:modified xsi:type="dcterms:W3CDTF">2022-08-15T00:44:42Z</dcterms:modified>
</cp:coreProperties>
</file>